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6" r:id="rId4"/>
    <p:sldId id="267" r:id="rId5"/>
    <p:sldId id="272" r:id="rId6"/>
    <p:sldId id="268" r:id="rId7"/>
    <p:sldId id="273" r:id="rId8"/>
    <p:sldId id="269" r:id="rId9"/>
    <p:sldId id="274" r:id="rId10"/>
    <p:sldId id="270" r:id="rId11"/>
    <p:sldId id="276" r:id="rId12"/>
    <p:sldId id="275" r:id="rId13"/>
    <p:sldId id="258" r:id="rId14"/>
    <p:sldId id="277" r:id="rId15"/>
    <p:sldId id="292" r:id="rId16"/>
    <p:sldId id="294" r:id="rId17"/>
    <p:sldId id="295" r:id="rId18"/>
    <p:sldId id="296" r:id="rId19"/>
    <p:sldId id="297" r:id="rId20"/>
    <p:sldId id="259" r:id="rId21"/>
    <p:sldId id="282" r:id="rId22"/>
    <p:sldId id="283" r:id="rId23"/>
    <p:sldId id="284" r:id="rId24"/>
    <p:sldId id="260" r:id="rId25"/>
    <p:sldId id="262" r:id="rId26"/>
    <p:sldId id="263" r:id="rId27"/>
    <p:sldId id="261" r:id="rId28"/>
    <p:sldId id="286" r:id="rId29"/>
    <p:sldId id="291" r:id="rId30"/>
    <p:sldId id="293" r:id="rId31"/>
    <p:sldId id="298" r:id="rId32"/>
    <p:sldId id="29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A5D6F-792B-76BF-1C87-0BE0B47460CF}" v="9" dt="2025-12-01T23:24:13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struction area">
            <a:extLst>
              <a:ext uri="{FF2B5EF4-FFF2-40B4-BE49-F238E27FC236}">
                <a16:creationId xmlns:a16="http://schemas.microsoft.com/office/drawing/2014/main" id="{B7254B43-9707-526D-D2C7-AC3D6C01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64" r="1806" b="-8"/>
          <a:stretch>
            <a:fillRect/>
          </a:stretch>
        </p:blipFill>
        <p:spPr>
          <a:xfrm>
            <a:off x="20" y="-7619"/>
            <a:ext cx="9143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9219" y="271092"/>
            <a:ext cx="4065561" cy="9144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14594" y="623125"/>
            <a:ext cx="3067943" cy="180645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7794" y="4172881"/>
            <a:ext cx="5366057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4271" y="1936866"/>
            <a:ext cx="3636783" cy="2839273"/>
          </a:xfrm>
        </p:spPr>
        <p:txBody>
          <a:bodyPr>
            <a:normAutofit/>
          </a:bodyPr>
          <a:lstStyle/>
          <a:p>
            <a:pPr algn="l"/>
            <a:r>
              <a:rPr lang="en-GB" sz="3100">
                <a:solidFill>
                  <a:srgbClr val="FFFFFF"/>
                </a:solidFill>
              </a:rPr>
              <a:t>MIPS Project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271" y="4873600"/>
            <a:ext cx="3636783" cy="1183602"/>
          </a:xfrm>
        </p:spPr>
        <p:txBody>
          <a:bodyPr>
            <a:normAutofit/>
          </a:bodyPr>
          <a:lstStyle/>
          <a:p>
            <a:pPr algn="l"/>
            <a:r>
              <a:rPr lang="en-GB" sz="1700">
                <a:solidFill>
                  <a:srgbClr val="FFFFFF"/>
                </a:solidFill>
              </a:rPr>
              <a:t>Module Responsibilities and Workflow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5052" y="-7619"/>
            <a:ext cx="746740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AC543-7CC8-2DDE-2D7D-053292ED3B05}"/>
              </a:ext>
            </a:extLst>
          </p:cNvPr>
          <p:cNvSpPr txBox="1"/>
          <p:nvPr/>
        </p:nvSpPr>
        <p:spPr>
          <a:xfrm>
            <a:off x="300879" y="6113322"/>
            <a:ext cx="74809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ea typeface="Calibri"/>
                <a:cs typeface="Calibri"/>
              </a:rPr>
              <a:t>Chazon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dirty="0" err="1">
                <a:ea typeface="Calibri"/>
                <a:cs typeface="Calibri"/>
              </a:rPr>
              <a:t>Mingarine</a:t>
            </a:r>
            <a:r>
              <a:rPr lang="en-GB" dirty="0">
                <a:ea typeface="Calibri"/>
                <a:cs typeface="Calibri"/>
              </a:rPr>
              <a:t>, Bryce Gill, Micah Thompson , Tatenda </a:t>
            </a:r>
            <a:r>
              <a:rPr lang="en-GB" dirty="0" err="1">
                <a:ea typeface="Calibri"/>
                <a:cs typeface="Calibri"/>
              </a:rPr>
              <a:t>Machirori</a:t>
            </a:r>
            <a:r>
              <a:rPr lang="en-GB" dirty="0">
                <a:ea typeface="Calibri"/>
                <a:cs typeface="Calibri"/>
              </a:rPr>
              <a:t> ,Summit Singh .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4E6F5-C4D0-4CE8-D685-DBD9FB9BA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8706-1908-8CA9-B79D-9CC7E61A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+mj-lt"/>
                <a:cs typeface="+mj-lt"/>
              </a:rPr>
              <a:t>Utility Functions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4FC13-A6E4-2AC3-64ED-F433BBA13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Consolas"/>
                <a:ea typeface="Calibri"/>
                <a:cs typeface="Calibri"/>
              </a:rPr>
              <a:t>Trim(string)</a:t>
            </a:r>
          </a:p>
          <a:p>
            <a:pPr marL="457200" indent="-457200">
              <a:buFont typeface="Calibri"/>
              <a:buChar char="-"/>
            </a:pPr>
            <a:r>
              <a:rPr lang="en-US">
                <a:latin typeface="Consolas"/>
                <a:ea typeface="Calibri"/>
                <a:cs typeface="Calibri"/>
              </a:rPr>
              <a:t>Cleans assembly lines before parsing</a:t>
            </a:r>
          </a:p>
          <a:p>
            <a:pPr marL="0" indent="0">
              <a:buNone/>
            </a:pPr>
            <a:r>
              <a:rPr lang="en-US" err="1">
                <a:latin typeface="Consolas"/>
                <a:ea typeface="Calibri"/>
                <a:cs typeface="Calibri"/>
              </a:rPr>
              <a:t>StrToOpcode</a:t>
            </a:r>
            <a:r>
              <a:rPr lang="en-US">
                <a:latin typeface="Consolas"/>
                <a:ea typeface="Calibri"/>
                <a:cs typeface="Calibri"/>
              </a:rPr>
              <a:t>(string)</a:t>
            </a:r>
          </a:p>
          <a:p>
            <a:pPr marL="457200" indent="-457200">
              <a:buFont typeface="Calibri"/>
              <a:buChar char="-"/>
            </a:pPr>
            <a:r>
              <a:rPr lang="en-US">
                <a:latin typeface="Consolas"/>
                <a:ea typeface="Calibri"/>
                <a:cs typeface="Calibri"/>
              </a:rPr>
              <a:t>Converts "ADD" to Opcode::ADD (the Opcode </a:t>
            </a:r>
            <a:r>
              <a:rPr lang="en-US" err="1">
                <a:latin typeface="Consolas"/>
                <a:ea typeface="Calibri"/>
                <a:cs typeface="Calibri"/>
              </a:rPr>
              <a:t>enum</a:t>
            </a:r>
            <a:r>
              <a:rPr lang="en-US">
                <a:latin typeface="Consolas"/>
                <a:ea typeface="Calibri"/>
                <a:cs typeface="Calibri"/>
              </a:rPr>
              <a:t> value)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35D26-D8F8-7D0C-1D88-304DFF644AB6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77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85F1-4E0E-D296-CB22-F84F75F16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E26D-45DE-B72F-C127-B8381C58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+mj-lt"/>
                <a:cs typeface="+mj-lt"/>
              </a:rPr>
              <a:t>Utility Functions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6357-BC33-B8EC-800C-8A5174987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08" y="3771181"/>
            <a:ext cx="7467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Consolas"/>
                <a:ea typeface="Calibri"/>
                <a:cs typeface="Calibri"/>
              </a:rPr>
              <a:t>Purpose: Removes leading and trailing whitespace (spaces or tabs) from a string.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7601E-298D-A9BE-3141-2E35A6554A31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  <p:pic>
        <p:nvPicPr>
          <p:cNvPr id="4" name="Picture 3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0074C806-9445-7C7B-8ECB-542A7784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83" y="1232026"/>
            <a:ext cx="6570453" cy="24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4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A240-67D0-8983-F5F4-03438F5BD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130B-708F-1A23-DAC0-802EEBDE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+mj-lt"/>
                <a:cs typeface="+mj-lt"/>
              </a:rPr>
              <a:t>Utility Functions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31EA2-FBEF-47CA-F539-54D4505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83" y="4741566"/>
            <a:ext cx="9050214" cy="156434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>
                <a:latin typeface="Consolas"/>
                <a:ea typeface="Calibri"/>
                <a:cs typeface="Calibri"/>
              </a:rPr>
              <a:t>Purpose: Converts a string representing A MIPS instruction (like "ADD") into the corresponding Opcode </a:t>
            </a:r>
            <a:r>
              <a:rPr lang="en-US" sz="2400" err="1">
                <a:latin typeface="Consolas"/>
                <a:ea typeface="Calibri"/>
                <a:cs typeface="Calibri"/>
              </a:rPr>
              <a:t>enum</a:t>
            </a:r>
            <a:r>
              <a:rPr lang="en-US" sz="2400">
                <a:latin typeface="Consolas"/>
                <a:ea typeface="Calibri"/>
                <a:cs typeface="Calibri"/>
              </a:rPr>
              <a:t> (Opcode::ADD). Searches the table to find the string passed. If the string exists in the table, returns the mapped </a:t>
            </a:r>
            <a:r>
              <a:rPr lang="en-US" sz="2400" err="1">
                <a:latin typeface="Consolas"/>
                <a:ea typeface="Calibri"/>
                <a:cs typeface="Calibri"/>
              </a:rPr>
              <a:t>enum</a:t>
            </a:r>
            <a:r>
              <a:rPr lang="en-US" sz="2400">
                <a:latin typeface="Consolas"/>
                <a:ea typeface="Calibri"/>
                <a:cs typeface="Calibri"/>
              </a:rPr>
              <a:t> value. If it doesn’t, return as invalid.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9701E-4AB9-A7D3-6D6F-4A054CE62C54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  <p:pic>
        <p:nvPicPr>
          <p:cNvPr id="6" name="Picture 5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B177D753-271A-0C8B-FDE0-C157ED6E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15" y="1189969"/>
            <a:ext cx="6340417" cy="33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5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Consolas"/>
              </a:rPr>
              <a:t>Instruction Parser &amp;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onsolas"/>
              </a:rPr>
              <a:t>Reads MIPS assembly input</a:t>
            </a:r>
            <a:endParaRPr lang="en-US" dirty="0">
              <a:latin typeface="Consolas"/>
            </a:endParaRPr>
          </a:p>
          <a:p>
            <a:r>
              <a:rPr lang="en-US" dirty="0">
                <a:latin typeface="Consolas"/>
              </a:rPr>
              <a:t>Extracts opcodes, registers, </a:t>
            </a:r>
            <a:r>
              <a:rPr lang="en-US" dirty="0" err="1">
                <a:latin typeface="Consolas"/>
              </a:rPr>
              <a:t>immediates</a:t>
            </a:r>
            <a:endParaRPr lang="en-US" dirty="0">
              <a:latin typeface="Consolas"/>
            </a:endParaRPr>
          </a:p>
          <a:p>
            <a:r>
              <a:rPr lang="en-US">
                <a:latin typeface="Consolas"/>
              </a:rPr>
              <a:t>Connects decoded fields to core structures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2714B-7A75-2199-598B-5A94AA0A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11480"/>
            <a:ext cx="8401050" cy="1106424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/>
                <a:ea typeface="Calibri"/>
                <a:cs typeface="Calibri"/>
              </a:rPr>
              <a:t>MIPS Instruction Format</a:t>
            </a:r>
            <a:endParaRPr lang="en-US" dirty="0">
              <a:latin typeface="Consola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27D8C3-30F8-5ED5-E890-742AAD38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6" y="2746046"/>
            <a:ext cx="5026914" cy="2463187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00ABB23-2C81-72F5-F9EC-5DBBA8F7B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064" y="2020824"/>
            <a:ext cx="2591322" cy="395935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ea typeface="Calibri"/>
                <a:cs typeface="Calibri"/>
              </a:rPr>
              <a:t>R-TYPE: </a:t>
            </a:r>
            <a:r>
              <a:rPr lang="en-US" sz="1600" dirty="0">
                <a:latin typeface="Consolas"/>
                <a:ea typeface="+mn-lt"/>
                <a:cs typeface="+mn-lt"/>
              </a:rPr>
              <a:t>Used for ALU operations, where all operands are located in registers.</a:t>
            </a:r>
          </a:p>
          <a:p>
            <a:pPr marL="0" indent="0">
              <a:buNone/>
            </a:pPr>
            <a:endParaRPr lang="en-US" sz="160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+mn-lt"/>
                <a:cs typeface="+mn-lt"/>
              </a:rPr>
              <a:t>I-TYPE(Immediate): Used for operations involving a constant value, such as loads, stores, and arithmetic with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immediates</a:t>
            </a:r>
            <a:r>
              <a:rPr lang="en-US" sz="1600" dirty="0">
                <a:latin typeface="Consolas"/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160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+mn-lt"/>
                <a:cs typeface="+mn-lt"/>
              </a:rPr>
              <a:t>J-TYPE: Used for unconditional jumps, providing a large address range for transferring program control.</a:t>
            </a:r>
          </a:p>
          <a:p>
            <a:pPr marL="0" indent="0">
              <a:buNone/>
            </a:pPr>
            <a:endParaRPr lang="en-US" sz="1600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900" dirty="0">
                <a:latin typeface="Consolas"/>
                <a:ea typeface="Calibri"/>
                <a:cs typeface="Calibri"/>
              </a:rPr>
              <a:t>parser's primary job is to correctly identify and extract these specific fields from a raw </a:t>
            </a:r>
            <a:r>
              <a:rPr lang="en-US" sz="900" dirty="0">
                <a:solidFill>
                  <a:srgbClr val="FF0000"/>
                </a:solidFill>
                <a:latin typeface="Consolas"/>
                <a:ea typeface="Calibri"/>
                <a:cs typeface="Calibri"/>
              </a:rPr>
              <a:t>32-bit</a:t>
            </a:r>
            <a:r>
              <a:rPr lang="en-US" sz="900" dirty="0">
                <a:latin typeface="Consolas"/>
                <a:ea typeface="Calibri"/>
                <a:cs typeface="Calibri"/>
              </a:rPr>
              <a:t> instruction </a:t>
            </a:r>
            <a:endParaRPr lang="en-US" sz="900" dirty="0"/>
          </a:p>
          <a:p>
            <a:pPr marL="0" indent="0">
              <a:buNone/>
            </a:pPr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072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88560" y="588559"/>
            <a:ext cx="6858000" cy="5680880"/>
          </a:xfrm>
          <a:prstGeom prst="rect">
            <a:avLst/>
          </a:prstGeom>
          <a:ln>
            <a:noFill/>
          </a:ln>
          <a:effectLst>
            <a:outerShdw blurRad="304800" dist="3175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9F0E7-6D21-542D-7A6D-978F4891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4853796"/>
            <a:ext cx="4524553" cy="1288211"/>
          </a:xfrm>
        </p:spPr>
        <p:txBody>
          <a:bodyPr anchor="b">
            <a:normAutofit/>
          </a:bodyPr>
          <a:lstStyle/>
          <a:p>
            <a:r>
              <a:rPr lang="en-US" sz="3500" dirty="0">
                <a:latin typeface="Consolas"/>
                <a:ea typeface="Calibri"/>
                <a:cs typeface="Calibri"/>
              </a:rPr>
              <a:t>Cleaning The Input</a:t>
            </a:r>
            <a:r>
              <a:rPr lang="en-US" sz="3500" dirty="0">
                <a:ea typeface="Calibri"/>
                <a:cs typeface="Calibri"/>
              </a:rPr>
              <a:t> </a:t>
            </a:r>
            <a:endParaRPr lang="en-U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84D3A-1B02-07B7-0A25-710B58F4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5" y="1499500"/>
            <a:ext cx="4524553" cy="19390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1C25-4E64-5231-A0CA-3288F382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504" y="743803"/>
            <a:ext cx="2478204" cy="547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20"/>
              </a:spcBef>
              <a:buNone/>
            </a:pPr>
            <a:r>
              <a:rPr lang="en-US" sz="1600">
                <a:ea typeface="Calibri"/>
                <a:cs typeface="Calibri"/>
              </a:rPr>
              <a:t> </a:t>
            </a:r>
            <a:r>
              <a:rPr lang="en-US" sz="1200">
                <a:latin typeface="Consolas"/>
                <a:ea typeface="Calibri"/>
                <a:cs typeface="Calibri"/>
              </a:rPr>
              <a:t>Clean the Input:</a:t>
            </a:r>
          </a:p>
          <a:p>
            <a:pPr marL="0" indent="0">
              <a:lnSpc>
                <a:spcPct val="90000"/>
              </a:lnSpc>
              <a:spcBef>
                <a:spcPts val="20"/>
              </a:spcBef>
              <a:buNone/>
            </a:pPr>
            <a:r>
              <a:rPr lang="en-US" sz="1200">
                <a:latin typeface="Consolas"/>
                <a:ea typeface="Calibri"/>
                <a:cs typeface="Calibri"/>
              </a:rPr>
              <a:t>string trimmed = trim(line); // Remove extra spaces</a:t>
            </a:r>
          </a:p>
          <a:p>
            <a:pPr marL="0" indent="0">
              <a:lnSpc>
                <a:spcPct val="90000"/>
              </a:lnSpc>
              <a:spcBef>
                <a:spcPts val="20"/>
              </a:spcBef>
              <a:buNone/>
            </a:pPr>
            <a:r>
              <a:rPr lang="en-US" sz="1200">
                <a:latin typeface="Consolas"/>
                <a:ea typeface="Calibri"/>
                <a:cs typeface="Calibri"/>
              </a:rPr>
              <a:t>if (</a:t>
            </a:r>
            <a:r>
              <a:rPr lang="en-US" sz="1200" err="1">
                <a:latin typeface="Consolas"/>
                <a:ea typeface="Calibri"/>
                <a:cs typeface="Calibri"/>
              </a:rPr>
              <a:t>trimmed.empty</a:t>
            </a:r>
            <a:r>
              <a:rPr lang="en-US" sz="1200">
                <a:latin typeface="Consolas"/>
                <a:ea typeface="Calibri"/>
                <a:cs typeface="Calibri"/>
              </a:rPr>
              <a:t>() || trimmed[0] == '#') {</a:t>
            </a:r>
          </a:p>
          <a:p>
            <a:pPr marL="0" indent="0">
              <a:lnSpc>
                <a:spcPct val="90000"/>
              </a:lnSpc>
              <a:spcBef>
                <a:spcPts val="20"/>
              </a:spcBef>
              <a:buNone/>
            </a:pPr>
            <a:r>
              <a:rPr lang="en-US" sz="1200">
                <a:latin typeface="Consolas"/>
                <a:ea typeface="Calibri"/>
                <a:cs typeface="Calibri"/>
              </a:rPr>
              <a:t>return NOP; // Ignore empty lines and comments</a:t>
            </a:r>
          </a:p>
          <a:p>
            <a:pPr marL="0" indent="0">
              <a:lnSpc>
                <a:spcPct val="90000"/>
              </a:lnSpc>
              <a:spcBef>
                <a:spcPts val="20"/>
              </a:spcBef>
              <a:buNone/>
            </a:pPr>
            <a:r>
              <a:rPr lang="en-US" sz="1200">
                <a:latin typeface="Consolas"/>
                <a:ea typeface="Calibri"/>
                <a:cs typeface="Calibri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2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2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2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2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2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200">
                <a:latin typeface="Consolas"/>
                <a:ea typeface="Calibri"/>
                <a:cs typeface="Arial"/>
              </a:rPr>
              <a:t>Example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>
                <a:latin typeface="Consolas"/>
                <a:ea typeface="Calibri"/>
                <a:cs typeface="Arial"/>
              </a:rPr>
              <a:t>- Input: ` ADD $10, $8, $9 # Add registers `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>
                <a:latin typeface="Consolas"/>
                <a:ea typeface="Calibri"/>
                <a:cs typeface="Arial"/>
              </a:rPr>
              <a:t>- After trim: `ADD $10, $8, $9`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>
                <a:latin typeface="Consolas"/>
                <a:ea typeface="Calibri"/>
                <a:cs typeface="Arial"/>
              </a:rPr>
              <a:t>- Comment part ignored</a:t>
            </a:r>
            <a:endParaRPr lang="en-US" sz="120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23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5BD83-2771-367E-5022-CDC49A6E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1F5DFE-E51C-502A-95DE-7274B8374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293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17B29-1C3E-C1E2-1E7B-3F1A150AD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125451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586F9-D313-0129-6097-FEB311D4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591344"/>
            <a:ext cx="2400300" cy="558561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  <a:latin typeface="Consolas"/>
                <a:ea typeface="Calibri"/>
                <a:cs typeface="Calibri"/>
              </a:rPr>
              <a:t>Extracting Instruction Name</a:t>
            </a:r>
            <a:endParaRPr lang="en-US" sz="160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ABDF45A-7DF9-E306-3A98-A69EEDD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57ADC-94AE-CEFA-6F84-0B90EF58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Extract Instruction Name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000" err="1">
                <a:latin typeface="Consolas"/>
              </a:rPr>
              <a:t>iss</a:t>
            </a:r>
            <a:r>
              <a:rPr lang="en-US" sz="1000">
                <a:latin typeface="Consolas"/>
              </a:rPr>
              <a:t> &gt;&gt; token;</a:t>
            </a:r>
            <a:r>
              <a:rPr lang="en-US" sz="1000" i="1">
                <a:latin typeface="Consolas"/>
              </a:rPr>
              <a:t> // Get first word: "ADD"</a:t>
            </a:r>
            <a:endParaRPr lang="en-US" sz="10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000">
                <a:latin typeface="Consolas"/>
              </a:rPr>
              <a:t>transform(</a:t>
            </a:r>
            <a:r>
              <a:rPr lang="en-US" sz="1000" err="1">
                <a:latin typeface="Consolas"/>
              </a:rPr>
              <a:t>token.begin</a:t>
            </a:r>
            <a:r>
              <a:rPr lang="en-US" sz="1000">
                <a:latin typeface="Consolas"/>
              </a:rPr>
              <a:t>(), </a:t>
            </a:r>
            <a:r>
              <a:rPr lang="en-US" sz="1000" err="1">
                <a:latin typeface="Consolas"/>
              </a:rPr>
              <a:t>token.end</a:t>
            </a:r>
            <a:r>
              <a:rPr lang="en-US" sz="1000">
                <a:latin typeface="Consolas"/>
              </a:rPr>
              <a:t>(), </a:t>
            </a:r>
            <a:r>
              <a:rPr lang="en-US" sz="1000" err="1">
                <a:latin typeface="Consolas"/>
              </a:rPr>
              <a:t>token.begin</a:t>
            </a:r>
            <a:r>
              <a:rPr lang="en-US" sz="1000">
                <a:latin typeface="Consolas"/>
              </a:rPr>
              <a:t>(), ::</a:t>
            </a:r>
            <a:r>
              <a:rPr lang="en-US" sz="1000" err="1">
                <a:latin typeface="Consolas"/>
              </a:rPr>
              <a:t>toupper</a:t>
            </a:r>
            <a:r>
              <a:rPr lang="en-US" sz="1000">
                <a:latin typeface="Consolas"/>
              </a:rPr>
              <a:t>);</a:t>
            </a:r>
            <a:r>
              <a:rPr lang="en-US" sz="1000" i="1">
                <a:latin typeface="Consolas"/>
              </a:rPr>
              <a:t> // Convert to uppercase</a:t>
            </a:r>
            <a:endParaRPr lang="en-US" sz="10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000" err="1">
                <a:latin typeface="Consolas"/>
              </a:rPr>
              <a:t>opMap.find</a:t>
            </a:r>
            <a:r>
              <a:rPr lang="en-US" sz="1000">
                <a:latin typeface="Consolas"/>
              </a:rPr>
              <a:t>(token);</a:t>
            </a:r>
            <a:r>
              <a:rPr lang="en-US" sz="1000" i="1">
                <a:latin typeface="Consolas"/>
              </a:rPr>
              <a:t> // Look up in our instruction dictionary</a:t>
            </a:r>
            <a:endParaRPr lang="en-US" sz="10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000">
                <a:latin typeface="Consolas"/>
              </a:rPr>
              <a:t>```</a:t>
            </a:r>
            <a:endParaRPr lang="en-US" sz="10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sz="1000"/>
            </a:br>
            <a:endParaRPr lang="en-US" sz="10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000">
                <a:latin typeface="Consolas"/>
              </a:rPr>
              <a:t>Example:</a:t>
            </a:r>
            <a:endParaRPr lang="en-US" sz="10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000">
                <a:latin typeface="Consolas"/>
              </a:rPr>
              <a:t>- Token: `"ADD"` → Finds `Op::ADD` in our map</a:t>
            </a:r>
            <a:endParaRPr lang="en-US" sz="10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000">
                <a:latin typeface="Consolas"/>
              </a:rPr>
              <a:t>- Token: `"add"` → Converts to `"ADD"` first, then finds `Op::ADD`</a:t>
            </a:r>
            <a:endParaRPr lang="en-US" sz="10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000">
                <a:latin typeface="Consolas"/>
              </a:rPr>
              <a:t>- Unknown instruction? → Returns NOP and prints error</a:t>
            </a:r>
            <a:endParaRPr lang="en-US" sz="10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0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-----------</a:t>
            </a: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ADDI $8, $0, 10</a:t>
            </a: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ADD $10, $8, $9</a:t>
            </a: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HALT</a:t>
            </a:r>
          </a:p>
          <a:p>
            <a:pPr>
              <a:lnSpc>
                <a:spcPct val="90000"/>
              </a:lnSpc>
              <a:buNone/>
            </a:pPr>
            <a:br>
              <a:rPr lang="en-US" sz="1000"/>
            </a:br>
            <a:endParaRPr lang="en-US" sz="10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Becomes Vector:</a:t>
            </a: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---------------</a:t>
            </a: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[Instruction{op=ADDI, rt=8, </a:t>
            </a:r>
            <a:r>
              <a:rPr lang="en-US" sz="1000" err="1">
                <a:latin typeface="Consolas"/>
                <a:ea typeface="Calibri"/>
                <a:cs typeface="Calibri"/>
              </a:rPr>
              <a:t>rs</a:t>
            </a:r>
            <a:r>
              <a:rPr lang="en-US" sz="1000">
                <a:latin typeface="Consolas"/>
                <a:ea typeface="Calibri"/>
                <a:cs typeface="Calibri"/>
              </a:rPr>
              <a:t>=0, </a:t>
            </a:r>
            <a:r>
              <a:rPr lang="en-US" sz="1000" err="1">
                <a:latin typeface="Consolas"/>
                <a:ea typeface="Calibri"/>
                <a:cs typeface="Calibri"/>
              </a:rPr>
              <a:t>imm</a:t>
            </a:r>
            <a:r>
              <a:rPr lang="en-US" sz="1000">
                <a:latin typeface="Consolas"/>
                <a:ea typeface="Calibri"/>
                <a:cs typeface="Calibri"/>
              </a:rPr>
              <a:t>=10},</a:t>
            </a: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Instruction{op=ADD, </a:t>
            </a:r>
            <a:r>
              <a:rPr lang="en-US" sz="1000" err="1">
                <a:latin typeface="Consolas"/>
                <a:ea typeface="Calibri"/>
                <a:cs typeface="Calibri"/>
              </a:rPr>
              <a:t>rd</a:t>
            </a:r>
            <a:r>
              <a:rPr lang="en-US" sz="1000">
                <a:latin typeface="Consolas"/>
                <a:ea typeface="Calibri"/>
                <a:cs typeface="Calibri"/>
              </a:rPr>
              <a:t>=10, </a:t>
            </a:r>
            <a:r>
              <a:rPr lang="en-US" sz="1000" err="1">
                <a:latin typeface="Consolas"/>
                <a:ea typeface="Calibri"/>
                <a:cs typeface="Calibri"/>
              </a:rPr>
              <a:t>rs</a:t>
            </a:r>
            <a:r>
              <a:rPr lang="en-US" sz="1000">
                <a:latin typeface="Consolas"/>
                <a:ea typeface="Calibri"/>
                <a:cs typeface="Calibri"/>
              </a:rPr>
              <a:t>=8, rt=9},</a:t>
            </a: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Instruction{op=HALT}]</a:t>
            </a:r>
          </a:p>
          <a:p>
            <a:pPr>
              <a:lnSpc>
                <a:spcPct val="90000"/>
              </a:lnSpc>
              <a:buNone/>
            </a:pPr>
            <a:r>
              <a:rPr lang="en-US" sz="1000">
                <a:latin typeface="Consolas"/>
                <a:ea typeface="Calibri"/>
                <a:cs typeface="Calibri"/>
              </a:rPr>
              <a:t>```</a:t>
            </a:r>
          </a:p>
          <a:p>
            <a:pPr marL="0" indent="0">
              <a:lnSpc>
                <a:spcPct val="90000"/>
              </a:lnSpc>
              <a:buNone/>
            </a:pPr>
            <a:endParaRPr lang="en-US" sz="1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532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37FD-8003-B98B-6D44-CB64118A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/>
                <a:ea typeface="Calibri"/>
                <a:cs typeface="Calibri"/>
              </a:rPr>
              <a:t>Instruction Types </a:t>
            </a:r>
            <a:endParaRPr lang="en-US" dirty="0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D48B-06FB-CCA7-152E-F790DB25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en-US" sz="700">
              <a:latin typeface="Consolas"/>
              <a:ea typeface="Calibri"/>
              <a:cs typeface="Calibri"/>
            </a:endParaRP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**R-type Instructions** (like ADD, SUB):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```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ADD $10, $8, $9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│ │                                                                                               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│ └─ Third register ($9)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└───── Second register ($8)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└────────── Destination register ($10)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└─────────────── Operation (ADD)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```</a:t>
            </a:r>
          </a:p>
          <a:p>
            <a:pPr>
              <a:buNone/>
            </a:pPr>
            <a:endParaRPr lang="en-US" sz="700">
              <a:latin typeface="Consolas"/>
              <a:ea typeface="Calibri"/>
              <a:cs typeface="Segoe UI"/>
            </a:endParaRPr>
          </a:p>
          <a:p>
            <a:pPr>
              <a:buNone/>
            </a:pPr>
            <a:endParaRPr lang="en-US" sz="700">
              <a:latin typeface="Consolas"/>
              <a:ea typeface="Calibri"/>
              <a:cs typeface="Segoe UI"/>
            </a:endParaRPr>
          </a:p>
          <a:p>
            <a:pPr>
              <a:buNone/>
            </a:pPr>
            <a:endParaRPr lang="en-US" sz="800" dirty="0">
              <a:latin typeface="Consolas"/>
              <a:ea typeface="Calibri"/>
              <a:cs typeface="Segoe UI"/>
            </a:endParaRP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I-type Instructions** (like ADDI - Add Immediate):</a:t>
            </a:r>
            <a:endParaRPr lang="en-US" sz="800" dirty="0">
              <a:latin typeface="Consolas"/>
              <a:ea typeface="Calibri"/>
              <a:cs typeface="Calibri"/>
            </a:endParaRP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```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ADDI $8, $0, 10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│ │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│ └─ Immediate value (10)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└───── Source register ($0)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└───────── Destination register ($8)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└─────────────── Operation (ADDI)</a:t>
            </a:r>
          </a:p>
          <a:p>
            <a:pPr>
              <a:buNone/>
            </a:pPr>
            <a:r>
              <a:rPr lang="en-US" sz="700" dirty="0">
                <a:latin typeface="Consolas"/>
                <a:ea typeface="Calibri"/>
                <a:cs typeface="Segoe UI"/>
              </a:rPr>
              <a:t>```</a:t>
            </a:r>
            <a:endParaRPr lang="en-US" sz="700">
              <a:latin typeface="Consolas"/>
            </a:endParaRPr>
          </a:p>
          <a:p>
            <a:pPr>
              <a:buNone/>
            </a:pPr>
            <a:endParaRPr lang="en-US" sz="700">
              <a:latin typeface="Consolas"/>
              <a:ea typeface="Calibri"/>
              <a:cs typeface="Segoe UI"/>
            </a:endParaRPr>
          </a:p>
          <a:p>
            <a:pPr>
              <a:buNone/>
            </a:pPr>
            <a:endParaRPr lang="en-US" sz="700">
              <a:latin typeface="Consolas"/>
              <a:ea typeface="Calibri"/>
              <a:cs typeface="Segoe UI"/>
            </a:endParaRP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Memory Instructions** (like LW - Load Word):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```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LW $10, 4($8)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│ │ │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│ │ └─ Base register ($8)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│ └─── Closing parenthesis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│ └─────── Offset value (4)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│ └─────────── Destination register ($10)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└─────────────── Operation (LW)</a:t>
            </a:r>
          </a:p>
          <a:p>
            <a:pPr>
              <a:buNone/>
            </a:pPr>
            <a:r>
              <a:rPr lang="en-US" sz="800" dirty="0">
                <a:latin typeface="Consolas"/>
                <a:ea typeface="Calibri"/>
                <a:cs typeface="Segoe UI"/>
              </a:rPr>
              <a:t>```</a:t>
            </a:r>
            <a:endParaRPr lang="en-US" sz="700">
              <a:latin typeface="Consolas"/>
            </a:endParaRPr>
          </a:p>
          <a:p>
            <a:pPr>
              <a:buNone/>
            </a:pPr>
            <a:endParaRPr lang="en-US" sz="600">
              <a:latin typeface="Segoe UI"/>
              <a:ea typeface="Calibr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D8EFD-F6C4-6BB9-7699-53D427C4D69A}"/>
              </a:ext>
            </a:extLst>
          </p:cNvPr>
          <p:cNvSpPr txBox="1"/>
          <p:nvPr/>
        </p:nvSpPr>
        <p:spPr>
          <a:xfrm>
            <a:off x="5152853" y="1856972"/>
            <a:ext cx="2333367" cy="7663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spcBef>
                <a:spcPct val="20000"/>
              </a:spcBef>
            </a:pPr>
            <a:endParaRPr lang="en-US" sz="1500">
              <a:latin typeface="Consolas"/>
              <a:ea typeface="Calibri"/>
              <a:cs typeface="Calibri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600">
                <a:latin typeface="Consolas"/>
                <a:cs typeface="Segoe UI"/>
              </a:rPr>
              <a:t>**Parsing Process:**</a:t>
            </a:r>
          </a:p>
          <a:p>
            <a:pPr marL="342900" indent="-342900">
              <a:spcBef>
                <a:spcPct val="20000"/>
              </a:spcBef>
            </a:pPr>
            <a:r>
              <a:rPr lang="en-US" sz="600">
                <a:latin typeface="Consolas"/>
                <a:cs typeface="Segoe UI"/>
              </a:rPr>
              <a:t>1. Extract `$10` → Remove `$` → Store as `</a:t>
            </a:r>
            <a:r>
              <a:rPr lang="en-US" sz="600" err="1">
                <a:latin typeface="Consolas"/>
                <a:cs typeface="Segoe UI"/>
              </a:rPr>
              <a:t>rd</a:t>
            </a:r>
            <a:r>
              <a:rPr lang="en-US" sz="600">
                <a:latin typeface="Consolas"/>
                <a:cs typeface="Segoe UI"/>
              </a:rPr>
              <a:t> = 10`</a:t>
            </a:r>
          </a:p>
          <a:p>
            <a:pPr marL="342900" indent="-342900">
              <a:spcBef>
                <a:spcPct val="20000"/>
              </a:spcBef>
            </a:pPr>
            <a:r>
              <a:rPr lang="en-US" sz="600">
                <a:latin typeface="Consolas"/>
                <a:cs typeface="Segoe UI"/>
              </a:rPr>
              <a:t>2. Extract `$8` → Remove `$` → Store as `</a:t>
            </a:r>
            <a:r>
              <a:rPr lang="en-US" sz="600" err="1">
                <a:latin typeface="Consolas"/>
                <a:cs typeface="Segoe UI"/>
              </a:rPr>
              <a:t>rs</a:t>
            </a:r>
            <a:r>
              <a:rPr lang="en-US" sz="600">
                <a:latin typeface="Consolas"/>
                <a:cs typeface="Segoe UI"/>
              </a:rPr>
              <a:t> = 8`</a:t>
            </a:r>
          </a:p>
          <a:p>
            <a:pPr marL="342900" indent="-342900">
              <a:spcBef>
                <a:spcPct val="20000"/>
              </a:spcBef>
            </a:pPr>
            <a:r>
              <a:rPr lang="en-US" sz="600">
                <a:latin typeface="Consolas"/>
                <a:cs typeface="Segoe UI"/>
              </a:rPr>
              <a:t>3. Extract `$9` → Remove `$` → Store as `rt = 9`</a:t>
            </a:r>
            <a:endParaRPr lang="en-US">
              <a:latin typeface="Consola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8250EFE-9112-713F-1481-89DD4A88BBC1}"/>
              </a:ext>
            </a:extLst>
          </p:cNvPr>
          <p:cNvSpPr/>
          <p:nvPr/>
        </p:nvSpPr>
        <p:spPr>
          <a:xfrm>
            <a:off x="3442794" y="213958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8D99D-C4FD-B673-9E86-CA542AF211AC}"/>
              </a:ext>
            </a:extLst>
          </p:cNvPr>
          <p:cNvSpPr txBox="1"/>
          <p:nvPr/>
        </p:nvSpPr>
        <p:spPr>
          <a:xfrm>
            <a:off x="5357023" y="3256992"/>
            <a:ext cx="2109753" cy="7478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spcBef>
                <a:spcPct val="20000"/>
              </a:spcBef>
            </a:pPr>
            <a:endParaRPr lang="en-US" sz="1500">
              <a:latin typeface="Consolas"/>
              <a:ea typeface="Calibri"/>
              <a:cs typeface="Calibri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600">
                <a:latin typeface="Consolas"/>
                <a:cs typeface="Segoe UI"/>
              </a:rPr>
              <a:t>**Parsing Challenge**: Need to split `"4($8)"` into:</a:t>
            </a:r>
          </a:p>
          <a:p>
            <a:pPr marL="342900" indent="-342900">
              <a:spcBef>
                <a:spcPct val="20000"/>
              </a:spcBef>
            </a:pPr>
            <a:r>
              <a:rPr lang="en-US" sz="600">
                <a:latin typeface="Consolas"/>
                <a:cs typeface="Segoe UI"/>
              </a:rPr>
              <a:t>- Offset: `4`</a:t>
            </a:r>
          </a:p>
          <a:p>
            <a:pPr marL="342900" indent="-342900">
              <a:spcBef>
                <a:spcPct val="20000"/>
              </a:spcBef>
            </a:pPr>
            <a:r>
              <a:rPr lang="en-US" sz="600">
                <a:latin typeface="Consolas"/>
                <a:cs typeface="Segoe UI"/>
              </a:rPr>
              <a:t>- Base register: `$8` → extract `8</a:t>
            </a:r>
            <a:r>
              <a:rPr lang="en-US" sz="600">
                <a:latin typeface="Segoe UI"/>
                <a:cs typeface="Segoe UI"/>
              </a:rPr>
              <a:t>`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1024A-8B25-6697-BF6E-57FD93B62E17}"/>
              </a:ext>
            </a:extLst>
          </p:cNvPr>
          <p:cNvSpPr txBox="1"/>
          <p:nvPr/>
        </p:nvSpPr>
        <p:spPr>
          <a:xfrm>
            <a:off x="4890350" y="4443121"/>
            <a:ext cx="2148642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For each type, you must extract the operation and the appropriate registers or immediate values.</a:t>
            </a:r>
            <a:endParaRPr lang="en-US" sz="800">
              <a:solidFill>
                <a:srgbClr val="C00000"/>
              </a:solidFill>
              <a:latin typeface="Consola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800">
              <a:solidFill>
                <a:srgbClr val="C00000"/>
              </a:solidFill>
              <a:latin typeface="Consola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With memory instructions, special parsing is needed to separate the offset and base register so the instruction can be properly represented in your code.</a:t>
            </a:r>
            <a:endParaRPr lang="en-US" sz="800">
              <a:solidFill>
                <a:srgbClr val="C00000"/>
              </a:solidFill>
              <a:latin typeface="Consolas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7904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FDCE-3E7F-7031-1A47-D67FB778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>
                <a:latin typeface="Consolas"/>
                <a:ea typeface="Calibri"/>
                <a:cs typeface="Calibri"/>
              </a:rPr>
              <a:t>Handling Flexible Input Format</a:t>
            </a:r>
            <a:r>
              <a:rPr lang="en-US" dirty="0">
                <a:ea typeface="Calibri"/>
                <a:cs typeface="Calibri"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B682-A981-F32A-106A-B3A30B63D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900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en-US" sz="900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r>
              <a:rPr lang="en-US" sz="1200">
                <a:latin typeface="Consolas"/>
                <a:ea typeface="Calibri"/>
                <a:cs typeface="Arial"/>
              </a:rPr>
              <a:t>Problem: Users might write:</a:t>
            </a:r>
            <a:endParaRPr lang="en-US" sz="12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200">
                <a:latin typeface="Consolas"/>
                <a:ea typeface="Calibri"/>
                <a:cs typeface="Arial"/>
              </a:rPr>
              <a:t>- `ADD $10, $8, $9` (with commas)</a:t>
            </a:r>
          </a:p>
          <a:p>
            <a:pPr marL="0" indent="0">
              <a:buNone/>
            </a:pPr>
            <a:r>
              <a:rPr lang="en-US" sz="1200">
                <a:latin typeface="Consolas"/>
                <a:ea typeface="Calibri"/>
                <a:cs typeface="Arial"/>
              </a:rPr>
              <a:t>- `ADD $10 $8 $9` (without commas)</a:t>
            </a:r>
          </a:p>
          <a:p>
            <a:pPr marL="0" indent="0">
              <a:buNone/>
            </a:pPr>
            <a:endParaRPr lang="en-US" sz="1200">
              <a:latin typeface="Consolas"/>
              <a:ea typeface="Calibri"/>
              <a:cs typeface="Arial"/>
            </a:endParaRPr>
          </a:p>
          <a:p>
            <a:pPr marL="0" indent="0">
              <a:buNone/>
            </a:pPr>
            <a:endParaRPr lang="en-US" sz="1200">
              <a:latin typeface="Consolas"/>
              <a:ea typeface="Calibri"/>
              <a:cs typeface="Arial"/>
            </a:endParaRPr>
          </a:p>
          <a:p>
            <a:pPr marL="0" indent="0">
              <a:buNone/>
            </a:pPr>
            <a:endParaRPr lang="en-US" sz="1200">
              <a:latin typeface="Consolas"/>
              <a:ea typeface="Calibri"/>
              <a:cs typeface="Arial"/>
            </a:endParaRPr>
          </a:p>
          <a:p>
            <a:pPr marL="0" indent="0">
              <a:buNone/>
            </a:pPr>
            <a:r>
              <a:rPr lang="en-US" sz="1200">
                <a:latin typeface="Consolas"/>
                <a:ea typeface="Calibri"/>
                <a:cs typeface="Arial"/>
              </a:rPr>
              <a:t>Solution:</a:t>
            </a:r>
          </a:p>
          <a:p>
            <a:pPr marL="0" indent="0">
              <a:buNone/>
            </a:pPr>
            <a:r>
              <a:rPr lang="en-US" sz="1200">
                <a:latin typeface="Consolas"/>
                <a:ea typeface="Calibri"/>
                <a:cs typeface="Arial"/>
              </a:rPr>
              <a:t>if (</a:t>
            </a:r>
            <a:r>
              <a:rPr lang="en-US" sz="1200" err="1">
                <a:latin typeface="Consolas"/>
                <a:ea typeface="Calibri"/>
                <a:cs typeface="Arial"/>
              </a:rPr>
              <a:t>iss.peek</a:t>
            </a:r>
            <a:r>
              <a:rPr lang="en-US" sz="1200">
                <a:latin typeface="Consolas"/>
                <a:ea typeface="Calibri"/>
                <a:cs typeface="Arial"/>
              </a:rPr>
              <a:t>() == ',') </a:t>
            </a:r>
            <a:r>
              <a:rPr lang="en-US" sz="1200" err="1">
                <a:latin typeface="Consolas"/>
                <a:ea typeface="Calibri"/>
                <a:cs typeface="Arial"/>
              </a:rPr>
              <a:t>iss.ignore</a:t>
            </a:r>
            <a:r>
              <a:rPr lang="en-US" sz="1200">
                <a:latin typeface="Consolas"/>
                <a:ea typeface="Calibri"/>
                <a:cs typeface="Arial"/>
              </a:rPr>
              <a:t>();</a:t>
            </a:r>
            <a:r>
              <a:rPr lang="en-US" sz="1200" i="1">
                <a:latin typeface="Consolas"/>
                <a:ea typeface="Calibri"/>
                <a:cs typeface="Arial"/>
              </a:rPr>
              <a:t> // If comma exists, skip it</a:t>
            </a:r>
            <a:endParaRPr lang="en-US" sz="1200">
              <a:latin typeface="Consolas"/>
              <a:ea typeface="Calibri"/>
              <a:cs typeface="Arial"/>
            </a:endParaRPr>
          </a:p>
          <a:p>
            <a:pPr marL="0" indent="0">
              <a:buNone/>
            </a:pPr>
            <a:r>
              <a:rPr lang="en-US" sz="1200" err="1">
                <a:latin typeface="Consolas"/>
                <a:ea typeface="Calibri"/>
                <a:cs typeface="Arial"/>
              </a:rPr>
              <a:t>iss</a:t>
            </a:r>
            <a:r>
              <a:rPr lang="en-US" sz="1200">
                <a:latin typeface="Consolas"/>
                <a:ea typeface="Calibri"/>
                <a:cs typeface="Arial"/>
              </a:rPr>
              <a:t> &gt;&gt; reg1;</a:t>
            </a:r>
            <a:r>
              <a:rPr lang="en-US" sz="1200" i="1">
                <a:latin typeface="Consolas"/>
                <a:ea typeface="Calibri"/>
                <a:cs typeface="Arial"/>
              </a:rPr>
              <a:t> // Read next register</a:t>
            </a:r>
            <a:br>
              <a:rPr lang="en-US" sz="1200" i="1">
                <a:latin typeface="Consolas"/>
                <a:ea typeface="Calibri"/>
                <a:cs typeface="Arial"/>
              </a:rPr>
            </a:br>
            <a:br>
              <a:rPr lang="en-US" sz="1200" i="1">
                <a:latin typeface="Consolas"/>
                <a:ea typeface="Calibri"/>
                <a:cs typeface="Arial"/>
              </a:rPr>
            </a:br>
            <a:endParaRPr lang="en-US" sz="1600">
              <a:latin typeface="Menlo"/>
              <a:ea typeface="Calibri"/>
              <a:cs typeface="Arial"/>
            </a:endParaRPr>
          </a:p>
          <a:p>
            <a:pPr>
              <a:buNone/>
            </a:pPr>
            <a:r>
              <a:rPr lang="en-US" sz="900">
                <a:solidFill>
                  <a:srgbClr val="E4E4E4"/>
                </a:solidFill>
                <a:latin typeface="Menlo"/>
                <a:ea typeface="Calibri"/>
                <a:cs typeface="Arial"/>
              </a:rPr>
              <a:t>```</a:t>
            </a:r>
            <a:endParaRPr lang="en-US"/>
          </a:p>
          <a:p>
            <a:pPr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endParaRPr lang="en-US" sz="900">
              <a:solidFill>
                <a:srgbClr val="E4E4E4"/>
              </a:solidFill>
              <a:latin typeface="Menlo"/>
              <a:ea typeface="Calibri"/>
              <a:cs typeface="Arial"/>
            </a:endParaRPr>
          </a:p>
          <a:p>
            <a:pPr marL="0" indent="0">
              <a:buNone/>
            </a:pPr>
            <a:endParaRPr lang="en-US" sz="1200" i="1">
              <a:latin typeface="Consolas"/>
              <a:ea typeface="Calibri"/>
              <a:cs typeface="Arial"/>
            </a:endParaRPr>
          </a:p>
          <a:p>
            <a:pPr marL="0" indent="0">
              <a:buNone/>
            </a:pPr>
            <a:endParaRPr lang="en-US" sz="900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66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D616-1311-72A5-B490-6A04FA9F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/>
                <a:ea typeface="Calibri"/>
                <a:cs typeface="Calibri"/>
              </a:rPr>
              <a:t>Bug Fix </a:t>
            </a:r>
            <a:endParaRPr lang="en-US" dirty="0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9D10-F3C7-F939-209E-559B631B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900">
                <a:latin typeface="Menlo"/>
              </a:rPr>
              <a:t>Challenge 1: Register Parsing Bug</a:t>
            </a:r>
            <a:endParaRPr lang="en-US"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The Problem: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 WRONG - reuses same variable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string reg;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 err="1">
                <a:latin typeface="Consolas"/>
              </a:rPr>
              <a:t>iss</a:t>
            </a:r>
            <a:r>
              <a:rPr lang="en-US" sz="800">
                <a:latin typeface="Consolas"/>
              </a:rPr>
              <a:t> &gt;&gt; reg &gt;&gt; comma &gt;&gt; reg &gt;&gt; comma &gt;&gt; reg; 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 Each read overwrites previous value!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```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br>
              <a:rPr lang="en-US"/>
            </a:b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Example with `ADD $10, $8, $9`: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- First read: `reg = "$10"`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- Second read: `reg = "$8"` (overwrites $10!)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- Third read: `reg = "$9"` (overwrites $8!)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- Result: All registers become $9 ❌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br>
              <a:rPr lang="en-US"/>
            </a:b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The Solution: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endParaRPr lang="en-US" sz="800">
              <a:latin typeface="Consolas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CORRECT - separate variables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string reg1, reg2, reg3;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 err="1">
                <a:latin typeface="Consolas"/>
              </a:rPr>
              <a:t>iss</a:t>
            </a:r>
            <a:r>
              <a:rPr lang="en-US" sz="800">
                <a:latin typeface="Consolas"/>
              </a:rPr>
              <a:t> &gt;&gt; reg1 &gt;&gt; comma &gt;&gt; reg2 &gt;&gt; comma &gt;&gt; reg3;</a:t>
            </a:r>
            <a:endParaRPr lang="en-US" sz="800">
              <a:latin typeface="Consolas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800">
                <a:latin typeface="Consolas"/>
              </a:rPr>
              <a:t> Each register stored separately ✓</a:t>
            </a:r>
            <a:endParaRPr lang="en-US" sz="800">
              <a:latin typeface="Consolas"/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875C09A-CE9A-7D82-D422-557D788C88B2}"/>
              </a:ext>
            </a:extLst>
          </p:cNvPr>
          <p:cNvSpPr/>
          <p:nvPr/>
        </p:nvSpPr>
        <p:spPr>
          <a:xfrm>
            <a:off x="4392314" y="2929358"/>
            <a:ext cx="359372" cy="5086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24D52D0-5651-DB69-E51B-03B03A20286C}"/>
              </a:ext>
            </a:extLst>
          </p:cNvPr>
          <p:cNvSpPr/>
          <p:nvPr/>
        </p:nvSpPr>
        <p:spPr>
          <a:xfrm>
            <a:off x="4392314" y="4422042"/>
            <a:ext cx="359372" cy="508682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1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66714-5598-BD60-85BB-278021F6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922F-4518-9380-E003-4E5A6319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atin typeface="Consolas"/>
              </a:rPr>
              <a:t>Core Data Structures &amp;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41FC-C2AE-0E05-9608-F0940BA48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Consolas"/>
              </a:rPr>
              <a:t>Responsible for simulating the core hardware: registers, memory, and ALU.</a:t>
            </a:r>
            <a:endParaRPr lang="en-US" sz="2800">
              <a:latin typeface="Consolas"/>
              <a:ea typeface="Calibri"/>
              <a:cs typeface="Calibri"/>
            </a:endParaRPr>
          </a:p>
          <a:p>
            <a:r>
              <a:rPr lang="en-US" sz="2800">
                <a:latin typeface="Consolas"/>
              </a:rPr>
              <a:t>Provides helper utilities for parsing and opcode conversion.</a:t>
            </a:r>
            <a:endParaRPr lang="en-US" sz="2800">
              <a:latin typeface="Consolas"/>
              <a:ea typeface="Calibri"/>
              <a:cs typeface="Calibri"/>
            </a:endParaRPr>
          </a:p>
          <a:p>
            <a:r>
              <a:rPr lang="en-US" sz="2800">
                <a:latin typeface="Consolas"/>
              </a:rPr>
              <a:t>Acts as the foundation for the parser, pipeline logic, and debug/output modules.</a:t>
            </a:r>
            <a:endParaRPr lang="en-US" sz="2800">
              <a:latin typeface="Consolas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B2B5F-2C51-1B72-39DF-EDC9B660B9F6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1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Pipeline Simulation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7676" cy="23118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ourier New"/>
              </a:rPr>
              <a:t>Purpose of the File</a:t>
            </a:r>
          </a:p>
          <a:p>
            <a:pPr marL="0" indent="0">
              <a:buNone/>
            </a:pPr>
            <a:endParaRPr lang="en-US" sz="1600">
              <a:latin typeface="Consolas"/>
              <a:ea typeface="Calibri"/>
              <a:cs typeface="Courier New"/>
            </a:endParaRPr>
          </a:p>
          <a:p>
            <a:r>
              <a:rPr lang="en-US" sz="1600">
                <a:latin typeface="Consolas"/>
                <a:ea typeface="Calibri"/>
                <a:cs typeface="Courier New"/>
              </a:rPr>
              <a:t>Implements 5 pipeline stages (IF, ID, EX, MEM, WB)</a:t>
            </a:r>
          </a:p>
          <a:p>
            <a:r>
              <a:rPr lang="en-US" sz="1600">
                <a:latin typeface="Consolas"/>
                <a:ea typeface="+mn-lt"/>
                <a:cs typeface="+mn-lt"/>
              </a:rPr>
              <a:t>Executes parsed instructions from </a:t>
            </a:r>
            <a:r>
              <a:rPr lang="en-US" sz="1600">
                <a:latin typeface="Consolas"/>
                <a:ea typeface="Calibri"/>
                <a:cs typeface="Courier New"/>
              </a:rPr>
              <a:t>mips_</a:t>
            </a:r>
            <a:r>
              <a:rPr lang="en-US" sz="1600"/>
              <a:t>parser</a:t>
            </a:r>
            <a:r>
              <a:rPr lang="en-US" sz="1600">
                <a:latin typeface="Consolas"/>
                <a:ea typeface="Calibri"/>
                <a:cs typeface="Courier New"/>
              </a:rPr>
              <a:t>.cpp</a:t>
            </a:r>
          </a:p>
          <a:p>
            <a:r>
              <a:rPr lang="en-US" sz="1600">
                <a:latin typeface="Consolas"/>
                <a:ea typeface="+mn-lt"/>
                <a:cs typeface="+mn-lt"/>
              </a:rPr>
              <a:t>Handles </a:t>
            </a:r>
            <a:r>
              <a:rPr lang="en-US" sz="1600" b="1">
                <a:latin typeface="Consolas"/>
                <a:ea typeface="+mn-lt"/>
                <a:cs typeface="+mn-lt"/>
              </a:rPr>
              <a:t>hazards, forwarding, stalling, branching, jumps, and register/memory updates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D2B80-3A01-1E56-4560-F420F9337184}"/>
              </a:ext>
            </a:extLst>
          </p:cNvPr>
          <p:cNvSpPr txBox="1"/>
          <p:nvPr/>
        </p:nvSpPr>
        <p:spPr>
          <a:xfrm>
            <a:off x="4819134" y="1587726"/>
            <a:ext cx="431738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  <a:ea typeface="Calibri"/>
                <a:cs typeface="Calibri"/>
              </a:rPr>
              <a:t>Pipeline Stages Implemented</a:t>
            </a:r>
          </a:p>
          <a:p>
            <a:endParaRPr lang="en-US">
              <a:latin typeface="Consola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Consolas"/>
                <a:ea typeface="+mn-lt"/>
                <a:cs typeface="+mn-lt"/>
              </a:rPr>
              <a:t>IF</a:t>
            </a:r>
            <a:r>
              <a:rPr lang="en-US">
                <a:latin typeface="Consolas"/>
                <a:ea typeface="+mn-lt"/>
                <a:cs typeface="+mn-lt"/>
              </a:rPr>
              <a:t> – Instruction Fetch</a:t>
            </a:r>
            <a:endParaRPr lang="en-US"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Consolas"/>
                <a:ea typeface="+mn-lt"/>
                <a:cs typeface="+mn-lt"/>
              </a:rPr>
              <a:t>ID</a:t>
            </a:r>
            <a:r>
              <a:rPr lang="en-US">
                <a:latin typeface="Consolas"/>
                <a:ea typeface="+mn-lt"/>
                <a:cs typeface="+mn-lt"/>
              </a:rPr>
              <a:t> – Instruction Decode / Register Read</a:t>
            </a:r>
            <a:endParaRPr lang="en-US"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Consolas"/>
                <a:ea typeface="+mn-lt"/>
                <a:cs typeface="+mn-lt"/>
              </a:rPr>
              <a:t>EX</a:t>
            </a:r>
            <a:r>
              <a:rPr lang="en-US">
                <a:latin typeface="Consolas"/>
                <a:ea typeface="+mn-lt"/>
                <a:cs typeface="+mn-lt"/>
              </a:rPr>
              <a:t> – Execute / ALU</a:t>
            </a:r>
            <a:endParaRPr lang="en-US"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Consolas"/>
                <a:ea typeface="+mn-lt"/>
                <a:cs typeface="+mn-lt"/>
              </a:rPr>
              <a:t>MEM</a:t>
            </a:r>
            <a:r>
              <a:rPr lang="en-US">
                <a:latin typeface="Consolas"/>
                <a:ea typeface="+mn-lt"/>
                <a:cs typeface="+mn-lt"/>
              </a:rPr>
              <a:t> – Memory access</a:t>
            </a:r>
            <a:endParaRPr lang="en-US"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Consolas"/>
                <a:ea typeface="+mn-lt"/>
                <a:cs typeface="+mn-lt"/>
              </a:rPr>
              <a:t>WB</a:t>
            </a:r>
            <a:r>
              <a:rPr lang="en-US">
                <a:latin typeface="Consolas"/>
                <a:ea typeface="+mn-lt"/>
                <a:cs typeface="+mn-lt"/>
              </a:rPr>
              <a:t> – Write Back</a:t>
            </a:r>
            <a:endParaRPr lang="en-US">
              <a:latin typeface="Consolas"/>
            </a:endParaRPr>
          </a:p>
          <a:p>
            <a:endParaRPr lang="en-US">
              <a:latin typeface="Consolas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EF260-E8C8-281B-D5DE-E4860265E841}"/>
              </a:ext>
            </a:extLst>
          </p:cNvPr>
          <p:cNvSpPr txBox="1"/>
          <p:nvPr/>
        </p:nvSpPr>
        <p:spPr>
          <a:xfrm>
            <a:off x="456880" y="4181895"/>
            <a:ext cx="41183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Consolas"/>
                <a:ea typeface="Calibri"/>
                <a:cs typeface="Calibri"/>
              </a:rPr>
              <a:t>Inputs/Outputs</a:t>
            </a:r>
          </a:p>
          <a:p>
            <a:endParaRPr lang="en-US" sz="1600">
              <a:latin typeface="Consola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Consolas"/>
                <a:ea typeface="+mn-lt"/>
                <a:cs typeface="+mn-lt"/>
              </a:rPr>
              <a:t>Input:</a:t>
            </a:r>
            <a:r>
              <a:rPr lang="en-US" sz="1600">
                <a:latin typeface="Consolas"/>
                <a:ea typeface="+mn-lt"/>
                <a:cs typeface="+mn-lt"/>
              </a:rPr>
              <a:t> </a:t>
            </a:r>
            <a:r>
              <a:rPr lang="en-US" sz="1600">
                <a:latin typeface="Consolas"/>
                <a:ea typeface="Calibri"/>
                <a:cs typeface="Calibri"/>
              </a:rPr>
              <a:t>vector&lt;Instruction&gt;</a:t>
            </a:r>
            <a:r>
              <a:rPr lang="en-US" sz="1600">
                <a:latin typeface="Consolas"/>
                <a:ea typeface="+mn-lt"/>
                <a:cs typeface="+mn-lt"/>
              </a:rPr>
              <a:t> from parser (list of structured IR instructions) and </a:t>
            </a:r>
            <a:r>
              <a:rPr lang="en-US" sz="1600" b="1">
                <a:latin typeface="Consolas"/>
                <a:ea typeface="+mn-lt"/>
                <a:cs typeface="+mn-lt"/>
              </a:rPr>
              <a:t>memory size</a:t>
            </a:r>
            <a:endParaRPr lang="en-US" sz="1600" b="1"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Consolas"/>
                <a:ea typeface="+mn-lt"/>
                <a:cs typeface="+mn-lt"/>
              </a:rPr>
              <a:t>Output:</a:t>
            </a:r>
            <a:r>
              <a:rPr lang="en-US" sz="1600">
                <a:latin typeface="Consolas"/>
                <a:ea typeface="+mn-lt"/>
                <a:cs typeface="+mn-lt"/>
              </a:rPr>
              <a:t> final </a:t>
            </a:r>
            <a:r>
              <a:rPr lang="en-US" sz="1600" b="1">
                <a:latin typeface="Consolas"/>
                <a:ea typeface="+mn-lt"/>
                <a:cs typeface="+mn-lt"/>
              </a:rPr>
              <a:t>register file</a:t>
            </a:r>
            <a:r>
              <a:rPr lang="en-US" sz="1600">
                <a:latin typeface="Consolas"/>
                <a:ea typeface="+mn-lt"/>
                <a:cs typeface="+mn-lt"/>
              </a:rPr>
              <a:t>, </a:t>
            </a:r>
            <a:r>
              <a:rPr lang="en-US" sz="1600" b="1">
                <a:latin typeface="Consolas"/>
                <a:ea typeface="+mn-lt"/>
                <a:cs typeface="+mn-lt"/>
              </a:rPr>
              <a:t>memory state</a:t>
            </a:r>
            <a:r>
              <a:rPr lang="en-US" sz="1600">
                <a:latin typeface="Consolas"/>
                <a:ea typeface="+mn-lt"/>
                <a:cs typeface="+mn-lt"/>
              </a:rPr>
              <a:t>, and optional </a:t>
            </a:r>
            <a:r>
              <a:rPr lang="en-US" sz="1600" b="1">
                <a:latin typeface="Consolas"/>
                <a:ea typeface="+mn-lt"/>
                <a:cs typeface="+mn-lt"/>
              </a:rPr>
              <a:t>trace</a:t>
            </a:r>
            <a:r>
              <a:rPr lang="en-US" sz="1600">
                <a:latin typeface="Consolas"/>
                <a:ea typeface="+mn-lt"/>
                <a:cs typeface="+mn-lt"/>
              </a:rPr>
              <a:t> output</a:t>
            </a:r>
            <a:endParaRPr lang="en-US" sz="1600">
              <a:latin typeface="Consolas"/>
            </a:endParaRPr>
          </a:p>
          <a:p>
            <a:endParaRPr lang="en-US" sz="1600">
              <a:latin typeface="Consolas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9A2A-E482-1FBB-2C65-AF34365F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Core Data Structures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04A4-3351-E5E8-5590-C83931B1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7672"/>
            <a:ext cx="3024997" cy="1938039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en-US" b="1">
                <a:latin typeface="Consolas"/>
                <a:ea typeface="Calibri"/>
                <a:cs typeface="Calibri"/>
              </a:rPr>
              <a:t>Register File</a:t>
            </a:r>
          </a:p>
          <a:p>
            <a:pPr marL="0" indent="0">
              <a:buNone/>
            </a:pPr>
            <a:endParaRPr lang="en-US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Consolas"/>
                <a:ea typeface="+mn-lt"/>
                <a:cs typeface="+mn-lt"/>
              </a:rPr>
              <a:t>using </a:t>
            </a:r>
            <a:r>
              <a:rPr lang="en-US" err="1">
                <a:latin typeface="Consolas"/>
                <a:ea typeface="+mn-lt"/>
                <a:cs typeface="+mn-lt"/>
              </a:rPr>
              <a:t>RegFile</a:t>
            </a:r>
            <a:r>
              <a:rPr lang="en-US">
                <a:latin typeface="Consolas"/>
                <a:ea typeface="+mn-lt"/>
                <a:cs typeface="+mn-lt"/>
              </a:rPr>
              <a:t> = array&lt;int32_t, 32&gt;;</a:t>
            </a:r>
            <a:endParaRPr lang="en-US">
              <a:latin typeface="Consolas"/>
            </a:endParaRPr>
          </a:p>
          <a:p>
            <a:pPr marL="0" indent="0">
              <a:buNone/>
            </a:pPr>
            <a:r>
              <a:rPr lang="en-US" err="1">
                <a:latin typeface="Consolas"/>
                <a:ea typeface="+mn-lt"/>
                <a:cs typeface="+mn-lt"/>
              </a:rPr>
              <a:t>RegFile</a:t>
            </a:r>
            <a:r>
              <a:rPr lang="en-US">
                <a:latin typeface="Consolas"/>
                <a:ea typeface="+mn-lt"/>
                <a:cs typeface="+mn-lt"/>
              </a:rPr>
              <a:t> regs_;   // $0-$31</a:t>
            </a:r>
          </a:p>
          <a:p>
            <a:pPr marL="0" indent="0">
              <a:buNone/>
            </a:pPr>
            <a:endParaRPr lang="en-US">
              <a:latin typeface="Consolas"/>
              <a:ea typeface="+mn-lt"/>
              <a:cs typeface="+mn-lt"/>
            </a:endParaRPr>
          </a:p>
          <a:p>
            <a:pPr marL="457200" indent="-457200">
              <a:buFont typeface="Calibri"/>
              <a:buChar char="-"/>
            </a:pPr>
            <a:r>
              <a:rPr lang="en-US">
                <a:latin typeface="Consolas"/>
                <a:ea typeface="+mn-lt"/>
                <a:cs typeface="+mn-lt"/>
              </a:rPr>
              <a:t>$0 is protected (always reads as 0)</a:t>
            </a:r>
            <a:endParaRPr lang="en-US">
              <a:latin typeface="Consolas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5645E-3177-B135-694F-6E36E851504D}"/>
              </a:ext>
            </a:extLst>
          </p:cNvPr>
          <p:cNvSpPr txBox="1"/>
          <p:nvPr/>
        </p:nvSpPr>
        <p:spPr>
          <a:xfrm>
            <a:off x="4855075" y="1259457"/>
            <a:ext cx="3194009" cy="21698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latin typeface="Consolas"/>
                <a:ea typeface="Calibri"/>
                <a:cs typeface="Calibri"/>
              </a:rPr>
              <a:t>Register Memory</a:t>
            </a:r>
          </a:p>
          <a:p>
            <a:endParaRPr lang="en-US" sz="1500">
              <a:latin typeface="Consolas"/>
              <a:ea typeface="+mn-lt"/>
              <a:cs typeface="+mn-lt"/>
            </a:endParaRPr>
          </a:p>
          <a:p>
            <a:r>
              <a:rPr lang="en-US" sz="1500" err="1">
                <a:latin typeface="Consolas"/>
                <a:ea typeface="+mn-lt"/>
                <a:cs typeface="+mn-lt"/>
              </a:rPr>
              <a:t>WordMemory</a:t>
            </a:r>
            <a:r>
              <a:rPr lang="en-US" sz="1500">
                <a:latin typeface="Consolas"/>
                <a:ea typeface="+mn-lt"/>
                <a:cs typeface="+mn-lt"/>
              </a:rPr>
              <a:t> mem_;</a:t>
            </a:r>
          </a:p>
          <a:p>
            <a:endParaRPr lang="en-US" sz="1500">
              <a:latin typeface="Consola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Aligned, word-addressed, bounds-checked</a:t>
            </a:r>
            <a:endParaRPr lang="en-US" sz="1500">
              <a:latin typeface="Consola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Used for LW/SW</a:t>
            </a:r>
            <a:endParaRPr lang="en-US" sz="1500">
              <a:latin typeface="Consolas"/>
              <a:ea typeface="Calibri"/>
              <a:cs typeface="Calibri"/>
            </a:endParaRPr>
          </a:p>
          <a:p>
            <a:endParaRPr lang="en-US" sz="1500">
              <a:latin typeface="Consolas"/>
              <a:ea typeface="Calibri"/>
              <a:cs typeface="Calibri"/>
            </a:endParaRPr>
          </a:p>
          <a:p>
            <a:endParaRPr lang="en-US" sz="1500">
              <a:latin typeface="Consolas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5616E-E264-B3B3-814D-F6408F45E4B2}"/>
              </a:ext>
            </a:extLst>
          </p:cNvPr>
          <p:cNvSpPr txBox="1"/>
          <p:nvPr/>
        </p:nvSpPr>
        <p:spPr>
          <a:xfrm>
            <a:off x="452086" y="3436828"/>
            <a:ext cx="4104258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latin typeface="Consolas"/>
                <a:ea typeface="Calibri"/>
                <a:cs typeface="Calibri"/>
              </a:rPr>
              <a:t>Pipeline Registers</a:t>
            </a:r>
            <a:endParaRPr lang="en-US" b="1">
              <a:latin typeface="Consolas"/>
              <a:ea typeface="Calibri"/>
              <a:cs typeface="Calibri"/>
            </a:endParaRPr>
          </a:p>
          <a:p>
            <a:endParaRPr lang="en-US" sz="1500">
              <a:latin typeface="Consolas"/>
              <a:ea typeface="Calibri"/>
              <a:cs typeface="Calibri"/>
            </a:endParaRPr>
          </a:p>
          <a:p>
            <a:r>
              <a:rPr lang="en-US" sz="1500">
                <a:latin typeface="Consolas"/>
                <a:ea typeface="Calibri"/>
                <a:cs typeface="Calibri"/>
              </a:rPr>
              <a:t>Each stage keeps state:</a:t>
            </a:r>
          </a:p>
          <a:p>
            <a:pPr marL="285750" indent="-285750">
              <a:buFont typeface="Arial"/>
              <a:buChar char="•"/>
            </a:pPr>
            <a:r>
              <a:rPr lang="en-US" sz="1500" b="1">
                <a:latin typeface="Consolas"/>
                <a:ea typeface="Calibri"/>
                <a:cs typeface="Calibri"/>
              </a:rPr>
              <a:t>IF/ID</a:t>
            </a:r>
            <a:r>
              <a:rPr lang="en-US" sz="1500">
                <a:latin typeface="Consolas"/>
                <a:ea typeface="Calibri"/>
                <a:cs typeface="Calibri"/>
              </a:rPr>
              <a:t>, </a:t>
            </a:r>
            <a:r>
              <a:rPr lang="en-US" sz="1500" b="1">
                <a:latin typeface="Consolas"/>
                <a:ea typeface="Calibri"/>
                <a:cs typeface="Calibri"/>
              </a:rPr>
              <a:t>ID/EX</a:t>
            </a:r>
            <a:r>
              <a:rPr lang="en-US" sz="1500">
                <a:latin typeface="Consolas"/>
                <a:ea typeface="Calibri"/>
                <a:cs typeface="Calibri"/>
              </a:rPr>
              <a:t>, </a:t>
            </a:r>
            <a:r>
              <a:rPr lang="en-US" sz="1500" b="1">
                <a:latin typeface="Consolas"/>
                <a:ea typeface="Calibri"/>
                <a:cs typeface="Calibri"/>
              </a:rPr>
              <a:t>EX/MEM</a:t>
            </a:r>
            <a:r>
              <a:rPr lang="en-US" sz="1500">
                <a:latin typeface="Consolas"/>
                <a:ea typeface="Calibri"/>
                <a:cs typeface="Calibri"/>
              </a:rPr>
              <a:t>, </a:t>
            </a:r>
            <a:r>
              <a:rPr lang="en-US" sz="1500" b="1">
                <a:latin typeface="Consolas"/>
                <a:ea typeface="Calibri"/>
                <a:cs typeface="Calibri"/>
              </a:rPr>
              <a:t>MEM/WB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Consolas"/>
                <a:ea typeface="Calibri"/>
                <a:cs typeface="Calibri"/>
              </a:rPr>
              <a:t>Each stores: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  <a:ea typeface="Calibri"/>
                <a:cs typeface="Calibri"/>
              </a:rPr>
              <a:t>The instruction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  <a:ea typeface="Calibri"/>
                <a:cs typeface="Calibri"/>
              </a:rPr>
              <a:t>Control signals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  <a:ea typeface="Calibri"/>
                <a:cs typeface="Calibri"/>
              </a:rPr>
              <a:t>Operand values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  <a:ea typeface="Calibri"/>
                <a:cs typeface="Calibri"/>
              </a:rPr>
              <a:t>Intermediate results</a:t>
            </a:r>
          </a:p>
          <a:p>
            <a:endParaRPr lang="en-US" sz="150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235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D7E1-8021-2B0B-2160-A1CF3CE4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Pipeline Flow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F240-DBDF-A2EC-1CAE-E562F723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53" y="1427672"/>
            <a:ext cx="4405223" cy="49716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200" b="1">
                <a:latin typeface="Consolas"/>
              </a:rPr>
              <a:t>1️⃣ IF Stage</a:t>
            </a:r>
            <a:endParaRPr lang="en-US" sz="1200">
              <a:latin typeface="Consolas"/>
              <a:ea typeface="Calibri"/>
              <a:cs typeface="Calibri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Fetch instruction: </a:t>
            </a:r>
            <a:r>
              <a:rPr lang="en-US" sz="1200">
                <a:latin typeface="Consolas"/>
                <a:ea typeface="Calibri"/>
                <a:cs typeface="Calibri"/>
              </a:rPr>
              <a:t>prog_[pc/4]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Increment PC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Detect branch flushes / stalls before advancing IF/ID</a:t>
            </a:r>
          </a:p>
          <a:p>
            <a:pPr marL="0" indent="0">
              <a:buNone/>
            </a:pPr>
            <a:r>
              <a:rPr lang="en-US" sz="1200" b="1">
                <a:latin typeface="Consolas"/>
                <a:ea typeface="+mn-lt"/>
                <a:cs typeface="+mn-lt"/>
              </a:rPr>
              <a:t>2️⃣</a:t>
            </a:r>
            <a:r>
              <a:rPr lang="en-US" sz="1200" b="1">
                <a:latin typeface="Consolas"/>
              </a:rPr>
              <a:t> ID Stage</a:t>
            </a:r>
            <a:endParaRPr lang="en-US" sz="1200">
              <a:latin typeface="Consolas"/>
              <a:ea typeface="Calibri"/>
              <a:cs typeface="Calibri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Decode opcode → generate </a:t>
            </a:r>
            <a:r>
              <a:rPr lang="en-US" sz="1200">
                <a:latin typeface="Consolas"/>
                <a:ea typeface="Calibri"/>
                <a:cs typeface="Calibri"/>
              </a:rPr>
              <a:t>Control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Read registers (with </a:t>
            </a:r>
            <a:r>
              <a:rPr lang="en-US" sz="1200">
                <a:latin typeface="Consolas"/>
                <a:ea typeface="Calibri"/>
                <a:cs typeface="Calibri"/>
              </a:rPr>
              <a:t>$0</a:t>
            </a:r>
            <a:r>
              <a:rPr lang="en-US" sz="1200">
                <a:latin typeface="Consolas"/>
                <a:ea typeface="+mn-lt"/>
                <a:cs typeface="+mn-lt"/>
              </a:rPr>
              <a:t> protection)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Handle:</a:t>
            </a:r>
          </a:p>
          <a:p>
            <a:pPr marL="1028700" lvl="1"/>
            <a:r>
              <a:rPr lang="en-US" sz="1200" b="1">
                <a:latin typeface="Consolas"/>
                <a:ea typeface="+mn-lt"/>
                <a:cs typeface="+mn-lt"/>
              </a:rPr>
              <a:t>Jump address formatting</a:t>
            </a:r>
            <a:endParaRPr lang="en-US" sz="1200">
              <a:latin typeface="Consolas"/>
              <a:ea typeface="+mn-lt"/>
              <a:cs typeface="+mn-lt"/>
            </a:endParaRPr>
          </a:p>
          <a:p>
            <a:pPr marL="1028700" lvl="1"/>
            <a:r>
              <a:rPr lang="en-US" sz="1200" b="1">
                <a:latin typeface="Consolas"/>
                <a:ea typeface="+mn-lt"/>
                <a:cs typeface="+mn-lt"/>
              </a:rPr>
              <a:t>Branch immediate sign-extension</a:t>
            </a:r>
            <a:endParaRPr lang="en-US" sz="1200">
              <a:latin typeface="Consolas"/>
              <a:ea typeface="+mn-lt"/>
              <a:cs typeface="+mn-lt"/>
            </a:endParaRPr>
          </a:p>
          <a:p>
            <a:pPr marL="1028700" lvl="1"/>
            <a:r>
              <a:rPr lang="en-US" sz="1200" b="1">
                <a:latin typeface="Consolas"/>
                <a:ea typeface="+mn-lt"/>
                <a:cs typeface="+mn-lt"/>
              </a:rPr>
              <a:t>Hazard detection for load-use</a:t>
            </a:r>
            <a:br>
              <a:rPr lang="en-US" sz="1200" b="1">
                <a:latin typeface="Consolas"/>
                <a:ea typeface="+mn-lt"/>
                <a:cs typeface="+mn-lt"/>
              </a:rPr>
            </a:br>
            <a:r>
              <a:rPr lang="en-US" sz="1200" b="1">
                <a:latin typeface="Consolas"/>
                <a:ea typeface="+mn-lt"/>
                <a:cs typeface="+mn-lt"/>
              </a:rPr>
              <a:t> → Inserts a bubble (stall)</a:t>
            </a:r>
            <a:endParaRPr lang="en-US" sz="120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200" b="1">
                <a:latin typeface="Consolas"/>
                <a:ea typeface="+mn-lt"/>
                <a:cs typeface="+mn-lt"/>
              </a:rPr>
              <a:t>3️⃣ EX Stage</a:t>
            </a:r>
            <a:endParaRPr lang="en-US" sz="1200">
              <a:latin typeface="Consolas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ALU executes operation:</a:t>
            </a:r>
            <a:endParaRPr lang="en-US" sz="1200">
              <a:latin typeface="Consolas"/>
            </a:endParaRPr>
          </a:p>
          <a:p>
            <a:pPr marL="1028700" lvl="1"/>
            <a:r>
              <a:rPr lang="en-US" sz="1200">
                <a:latin typeface="Consolas"/>
                <a:ea typeface="+mn-lt"/>
                <a:cs typeface="+mn-lt"/>
              </a:rPr>
              <a:t>ADD, SUB, SLT, LW/SW address, Branch compare</a:t>
            </a:r>
          </a:p>
          <a:p>
            <a:pPr marL="1028700" lvl="1"/>
            <a:r>
              <a:rPr lang="en-US" sz="1200">
                <a:latin typeface="Consolas"/>
                <a:ea typeface="+mn-lt"/>
                <a:cs typeface="+mn-lt"/>
              </a:rPr>
              <a:t>Extended: </a:t>
            </a:r>
            <a:r>
              <a:rPr lang="en-US" sz="1200" b="1">
                <a:latin typeface="Consolas"/>
                <a:ea typeface="+mn-lt"/>
                <a:cs typeface="+mn-lt"/>
              </a:rPr>
              <a:t>MUL</a:t>
            </a:r>
            <a:r>
              <a:rPr lang="en-US" sz="1200">
                <a:latin typeface="Consolas"/>
                <a:ea typeface="+mn-lt"/>
                <a:cs typeface="+mn-lt"/>
              </a:rPr>
              <a:t>, </a:t>
            </a:r>
            <a:r>
              <a:rPr lang="en-US" sz="1200" b="1">
                <a:latin typeface="Consolas"/>
                <a:ea typeface="+mn-lt"/>
                <a:cs typeface="+mn-lt"/>
              </a:rPr>
              <a:t>SLL</a:t>
            </a:r>
            <a:r>
              <a:rPr lang="en-US" sz="1200">
                <a:latin typeface="Consolas"/>
                <a:ea typeface="+mn-lt"/>
                <a:cs typeface="+mn-lt"/>
              </a:rPr>
              <a:t>, </a:t>
            </a:r>
            <a:r>
              <a:rPr lang="en-US" sz="1200" b="1">
                <a:latin typeface="Consolas"/>
                <a:ea typeface="+mn-lt"/>
                <a:cs typeface="+mn-lt"/>
              </a:rPr>
              <a:t>SRL</a:t>
            </a:r>
            <a:endParaRPr lang="en-US" sz="1200">
              <a:latin typeface="Consolas"/>
              <a:ea typeface="+mn-lt"/>
              <a:cs typeface="+mn-lt"/>
            </a:endParaRPr>
          </a:p>
          <a:p>
            <a:r>
              <a:rPr lang="en-US" sz="1200">
                <a:latin typeface="Consolas"/>
                <a:ea typeface="+mn-lt"/>
                <a:cs typeface="+mn-lt"/>
              </a:rPr>
              <a:t>Forwarding logic chooses correct operands</a:t>
            </a:r>
          </a:p>
          <a:p>
            <a:r>
              <a:rPr lang="en-US" sz="1200">
                <a:latin typeface="Consolas"/>
                <a:ea typeface="+mn-lt"/>
                <a:cs typeface="+mn-lt"/>
              </a:rPr>
              <a:t>Branch target computed and flush applied if taken</a:t>
            </a:r>
          </a:p>
          <a:p>
            <a:pPr indent="0">
              <a:buNone/>
            </a:pPr>
            <a:endParaRPr lang="en-US" sz="1200" b="1">
              <a:latin typeface="Consolas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DD24A-E253-8F3D-DEE6-956F84D794DA}"/>
              </a:ext>
            </a:extLst>
          </p:cNvPr>
          <p:cNvSpPr txBox="1"/>
          <p:nvPr/>
        </p:nvSpPr>
        <p:spPr>
          <a:xfrm>
            <a:off x="4572000" y="1430547"/>
            <a:ext cx="45720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latin typeface="Consolas"/>
              </a:rPr>
              <a:t>4️⃣ MEM Stage</a:t>
            </a:r>
            <a:endParaRPr lang="en-US" sz="1500" b="1">
              <a:latin typeface="Consolas"/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1500">
                <a:latin typeface="Consolas"/>
              </a:rPr>
              <a:t>LW → reads mem_.</a:t>
            </a:r>
            <a:r>
              <a:rPr lang="en-US" sz="1500" err="1">
                <a:latin typeface="Consolas"/>
              </a:rPr>
              <a:t>load_word</a:t>
            </a:r>
            <a:r>
              <a:rPr lang="en-US" sz="1500">
                <a:latin typeface="Consolas"/>
              </a:rPr>
              <a:t>()</a:t>
            </a:r>
            <a:endParaRPr lang="en-US" sz="1500">
              <a:latin typeface="Consolas"/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1500">
                <a:latin typeface="Consolas"/>
              </a:rPr>
              <a:t>SW → writes mem_.</a:t>
            </a:r>
            <a:r>
              <a:rPr lang="en-US" sz="1500" err="1">
                <a:latin typeface="Consolas"/>
              </a:rPr>
              <a:t>store_word</a:t>
            </a:r>
            <a:r>
              <a:rPr lang="en-US" sz="1500">
                <a:latin typeface="Consolas"/>
              </a:rPr>
              <a:t>()</a:t>
            </a:r>
            <a:endParaRPr lang="en-US" sz="1500">
              <a:latin typeface="Consolas"/>
              <a:ea typeface="Calibri"/>
              <a:cs typeface="Calibri"/>
            </a:endParaRPr>
          </a:p>
          <a:p>
            <a:r>
              <a:rPr lang="en-US" sz="1500" b="1">
                <a:latin typeface="Consolas"/>
              </a:rPr>
              <a:t>5️⃣ WB Stage</a:t>
            </a:r>
            <a:endParaRPr lang="en-US" sz="1500" b="1">
              <a:latin typeface="Consolas"/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1500">
                <a:latin typeface="Consolas"/>
              </a:rPr>
              <a:t>Writes ALU result or memory data into regs_</a:t>
            </a:r>
            <a:endParaRPr lang="en-US" sz="1500">
              <a:latin typeface="Consolas"/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1500">
                <a:latin typeface="Consolas"/>
              </a:rPr>
              <a:t>Except $0, which is never written</a:t>
            </a:r>
            <a:endParaRPr lang="en-US" sz="1500">
              <a:latin typeface="Consolas"/>
              <a:ea typeface="Calibri"/>
              <a:cs typeface="Calibri"/>
            </a:endParaRPr>
          </a:p>
          <a:p>
            <a:pPr algn="ctr"/>
            <a:endParaRPr lang="en-US" sz="150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81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DC20-1782-CFDD-305F-FC82CC9C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Hazard Handling &amp; Fixes Implemented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34A16-4B61-91F2-FF1E-62057A448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7676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500" b="1">
                <a:latin typeface="Consolas"/>
              </a:rPr>
              <a:t>Hazard Detection</a:t>
            </a:r>
            <a:endParaRPr lang="en-US" sz="1500">
              <a:latin typeface="Consolas"/>
            </a:endParaRPr>
          </a:p>
          <a:p>
            <a:r>
              <a:rPr lang="en-US" sz="1500" b="1">
                <a:latin typeface="Consolas"/>
                <a:ea typeface="+mn-lt"/>
                <a:cs typeface="+mn-lt"/>
              </a:rPr>
              <a:t>Load-use hazard</a:t>
            </a:r>
            <a:r>
              <a:rPr lang="en-US" sz="1500">
                <a:latin typeface="Consolas"/>
                <a:ea typeface="+mn-lt"/>
                <a:cs typeface="+mn-lt"/>
              </a:rPr>
              <a:t> (critical fix)</a:t>
            </a:r>
            <a:endParaRPr lang="en-US" sz="1500">
              <a:latin typeface="Consolas"/>
            </a:endParaRPr>
          </a:p>
          <a:p>
            <a:pPr indent="0">
              <a:buNone/>
            </a:pPr>
            <a:r>
              <a:rPr lang="en-US" sz="1500">
                <a:latin typeface="Consolas"/>
                <a:ea typeface="Calibri"/>
                <a:cs typeface="Calibri"/>
              </a:rPr>
              <a:t>uint8_t </a:t>
            </a:r>
            <a:r>
              <a:rPr lang="en-US" sz="1500" err="1">
                <a:latin typeface="Consolas"/>
                <a:ea typeface="Calibri"/>
                <a:cs typeface="Calibri"/>
              </a:rPr>
              <a:t>load_dest</a:t>
            </a:r>
            <a:r>
              <a:rPr lang="en-US" sz="1500">
                <a:latin typeface="Consolas"/>
                <a:ea typeface="Calibri"/>
                <a:cs typeface="Calibri"/>
              </a:rPr>
              <a:t> = </a:t>
            </a:r>
            <a:r>
              <a:rPr lang="en-US" sz="1500" err="1">
                <a:latin typeface="Consolas"/>
                <a:ea typeface="Calibri"/>
                <a:cs typeface="Calibri"/>
              </a:rPr>
              <a:t>id_ex_.rt</a:t>
            </a:r>
            <a:r>
              <a:rPr lang="en-US" sz="1500">
                <a:latin typeface="Consolas"/>
                <a:ea typeface="Calibri"/>
                <a:cs typeface="Calibri"/>
              </a:rPr>
              <a:t>;   // LW always writes to rt
if (</a:t>
            </a:r>
            <a:r>
              <a:rPr lang="en-US" sz="1500" err="1">
                <a:latin typeface="Consolas"/>
                <a:ea typeface="Calibri"/>
                <a:cs typeface="Calibri"/>
              </a:rPr>
              <a:t>load_dest</a:t>
            </a:r>
            <a:r>
              <a:rPr lang="en-US" sz="1500">
                <a:latin typeface="Consolas"/>
                <a:ea typeface="Calibri"/>
                <a:cs typeface="Calibri"/>
              </a:rPr>
              <a:t> == if_id_.instr.rs || </a:t>
            </a:r>
            <a:r>
              <a:rPr lang="en-US" sz="1500" err="1">
                <a:latin typeface="Consolas"/>
                <a:ea typeface="Calibri"/>
                <a:cs typeface="Calibri"/>
              </a:rPr>
              <a:t>load_dest</a:t>
            </a:r>
            <a:r>
              <a:rPr lang="en-US" sz="1500">
                <a:latin typeface="Consolas"/>
                <a:ea typeface="Calibri"/>
                <a:cs typeface="Calibri"/>
              </a:rPr>
              <a:t> == if_id_.</a:t>
            </a:r>
            <a:r>
              <a:rPr lang="en-US" sz="1500" err="1">
                <a:latin typeface="Consolas"/>
                <a:ea typeface="Calibri"/>
                <a:cs typeface="Calibri"/>
              </a:rPr>
              <a:t>instr.rt</a:t>
            </a:r>
            <a:r>
              <a:rPr lang="en-US" sz="1500">
                <a:latin typeface="Consolas"/>
                <a:ea typeface="Calibri"/>
                <a:cs typeface="Calibri"/>
              </a:rPr>
              <a:t>)
    stall = true;
</a:t>
            </a:r>
            <a:endParaRPr lang="en-US" sz="1500">
              <a:latin typeface="Consolas"/>
            </a:endParaRPr>
          </a:p>
          <a:p>
            <a:r>
              <a:rPr lang="en-US" sz="1500">
                <a:latin typeface="Consolas"/>
                <a:ea typeface="+mn-lt"/>
                <a:cs typeface="+mn-lt"/>
              </a:rPr>
              <a:t>Causes pipeline stall + bubble insertion</a:t>
            </a:r>
          </a:p>
          <a:p>
            <a:pPr marL="0" indent="0">
              <a:buNone/>
            </a:pPr>
            <a:endParaRPr lang="en-US" sz="150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b="1">
                <a:latin typeface="Consolas"/>
                <a:ea typeface="+mn-lt"/>
                <a:cs typeface="+mn-lt"/>
              </a:rPr>
              <a:t>Forwarding</a:t>
            </a:r>
            <a:endParaRPr lang="en-US" sz="1500">
              <a:latin typeface="Consolas"/>
            </a:endParaRPr>
          </a:p>
          <a:p>
            <a:r>
              <a:rPr lang="en-US" sz="1500">
                <a:latin typeface="Consolas"/>
                <a:ea typeface="+mn-lt"/>
                <a:cs typeface="+mn-lt"/>
              </a:rPr>
              <a:t>From EX/MEM → ALU</a:t>
            </a:r>
            <a:endParaRPr lang="en-US" sz="1500">
              <a:latin typeface="Consolas"/>
            </a:endParaRPr>
          </a:p>
          <a:p>
            <a:r>
              <a:rPr lang="en-US" sz="1500">
                <a:latin typeface="Consolas"/>
                <a:ea typeface="+mn-lt"/>
                <a:cs typeface="+mn-lt"/>
              </a:rPr>
              <a:t>From MEM/WB → ALU</a:t>
            </a:r>
            <a:endParaRPr lang="en-US" sz="1500">
              <a:latin typeface="Consolas"/>
            </a:endParaRPr>
          </a:p>
          <a:p>
            <a:r>
              <a:rPr lang="en-US" sz="1500">
                <a:latin typeface="Consolas"/>
                <a:ea typeface="+mn-lt"/>
                <a:cs typeface="+mn-lt"/>
              </a:rPr>
              <a:t>Prevents unnecessary stalls</a:t>
            </a:r>
            <a:endParaRPr lang="en-US" sz="1500">
              <a:latin typeface="Consolas"/>
            </a:endParaRPr>
          </a:p>
          <a:p>
            <a:pPr marL="0" indent="0">
              <a:buNone/>
            </a:pPr>
            <a:endParaRPr lang="en-US" sz="1500">
              <a:latin typeface="Consolas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18581-3428-A765-7FBA-8943385CA70C}"/>
              </a:ext>
            </a:extLst>
          </p:cNvPr>
          <p:cNvSpPr txBox="1"/>
          <p:nvPr/>
        </p:nvSpPr>
        <p:spPr>
          <a:xfrm>
            <a:off x="4575515" y="1430707"/>
            <a:ext cx="410809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latin typeface="Consolas"/>
              </a:rPr>
              <a:t>Branching &amp; Jumping</a:t>
            </a:r>
            <a:endParaRPr lang="en-US" sz="1500"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Immediate </a:t>
            </a:r>
            <a:r>
              <a:rPr lang="en-US" sz="1500" b="1">
                <a:latin typeface="Consolas"/>
                <a:ea typeface="+mn-lt"/>
                <a:cs typeface="+mn-lt"/>
              </a:rPr>
              <a:t>sign-extended</a:t>
            </a:r>
            <a:r>
              <a:rPr lang="en-US" sz="1500">
                <a:latin typeface="Consolas"/>
                <a:ea typeface="+mn-lt"/>
                <a:cs typeface="+mn-lt"/>
              </a:rPr>
              <a:t> in EX</a:t>
            </a:r>
            <a:endParaRPr lang="en-US" sz="1500"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Jump target fixed:</a:t>
            </a:r>
            <a:endParaRPr lang="en-US" sz="1500">
              <a:latin typeface="Consola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Address shifted </a:t>
            </a:r>
            <a:r>
              <a:rPr lang="en-US" sz="1500" i="1">
                <a:latin typeface="Consolas"/>
                <a:ea typeface="+mn-lt"/>
                <a:cs typeface="+mn-lt"/>
              </a:rPr>
              <a:t>exactly once</a:t>
            </a:r>
            <a:endParaRPr lang="en-US" sz="1500">
              <a:latin typeface="Consola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Upper PC bits preserved</a:t>
            </a:r>
          </a:p>
          <a:p>
            <a:pPr lvl="1"/>
            <a:endParaRPr lang="en-US" sz="1500">
              <a:latin typeface="Consolas"/>
              <a:ea typeface="+mn-lt"/>
              <a:cs typeface="+mn-lt"/>
            </a:endParaRPr>
          </a:p>
          <a:p>
            <a:r>
              <a:rPr lang="en-US" sz="1500" b="1">
                <a:latin typeface="Consolas"/>
                <a:ea typeface="+mn-lt"/>
                <a:cs typeface="+mn-lt"/>
              </a:rPr>
              <a:t>Other Key Fixes (after debugging)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Register </a:t>
            </a:r>
            <a:r>
              <a:rPr lang="en-US" sz="1500">
                <a:latin typeface="Consolas"/>
              </a:rPr>
              <a:t>$0</a:t>
            </a:r>
            <a:r>
              <a:rPr lang="en-US" sz="1500">
                <a:latin typeface="Consolas"/>
                <a:ea typeface="+mn-lt"/>
                <a:cs typeface="+mn-lt"/>
              </a:rPr>
              <a:t> read returns </a:t>
            </a:r>
            <a:r>
              <a:rPr lang="en-US" sz="1500">
                <a:latin typeface="Consolas"/>
              </a:rPr>
              <a:t>0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Correct initialization order in constructor</a:t>
            </a:r>
            <a:endParaRPr lang="en-US" sz="1500"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Fixed immediate sign-extension for ALU &amp; branches</a:t>
            </a:r>
            <a:endParaRPr lang="en-US" sz="1500">
              <a:latin typeface="Consolas"/>
            </a:endParaRPr>
          </a:p>
          <a:p>
            <a:pPr marL="285750" indent="-285750">
              <a:buFont typeface="Arial"/>
              <a:buChar char="•"/>
            </a:pPr>
            <a:r>
              <a:rPr lang="en-US" sz="1500">
                <a:latin typeface="Consolas"/>
                <a:ea typeface="+mn-lt"/>
                <a:cs typeface="+mn-lt"/>
              </a:rPr>
              <a:t>Added support for:</a:t>
            </a:r>
            <a:endParaRPr lang="en-US" sz="1500">
              <a:latin typeface="Consola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</a:rPr>
              <a:t>MUL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</a:rPr>
              <a:t>SLL</a:t>
            </a:r>
            <a:r>
              <a:rPr lang="en-US" sz="1500">
                <a:latin typeface="Consolas"/>
                <a:ea typeface="+mn-lt"/>
                <a:cs typeface="+mn-lt"/>
              </a:rPr>
              <a:t> (</a:t>
            </a:r>
            <a:r>
              <a:rPr lang="en-US" sz="1500">
                <a:latin typeface="Consolas"/>
              </a:rPr>
              <a:t>SL</a:t>
            </a:r>
            <a:r>
              <a:rPr lang="en-US" sz="1500">
                <a:latin typeface="Consolas"/>
                <a:ea typeface="+mn-lt"/>
                <a:cs typeface="+mn-lt"/>
              </a:rPr>
              <a:t>)</a:t>
            </a:r>
            <a:endParaRPr lang="en-US" sz="1500">
              <a:latin typeface="Consola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</a:rPr>
              <a:t>SRL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>
                <a:latin typeface="Consolas"/>
              </a:rPr>
              <a:t>L</a:t>
            </a:r>
            <a:r>
              <a:rPr lang="en-US" sz="1500">
                <a:latin typeface="Consolas"/>
                <a:ea typeface="+mn-lt"/>
                <a:cs typeface="+mn-lt"/>
              </a:rPr>
              <a:t> (treated as </a:t>
            </a:r>
            <a:r>
              <a:rPr lang="en-US" sz="1500">
                <a:latin typeface="Consolas"/>
              </a:rPr>
              <a:t>LW</a:t>
            </a:r>
            <a:r>
              <a:rPr lang="en-US" sz="1500">
                <a:latin typeface="Consolas"/>
                <a:ea typeface="+mn-lt"/>
                <a:cs typeface="+mn-lt"/>
              </a:rPr>
              <a:t>)</a:t>
            </a:r>
            <a:endParaRPr lang="en-US" sz="1500">
              <a:latin typeface="Consolas"/>
            </a:endParaRPr>
          </a:p>
          <a:p>
            <a:pPr algn="l"/>
            <a:endParaRPr lang="en-US" sz="150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6546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C9869165-A37C-6A15-A57F-6FD5EFFE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42" r="20270" b="-1"/>
          <a:stretch>
            <a:fillRect/>
          </a:stretch>
        </p:blipFill>
        <p:spPr>
          <a:xfrm>
            <a:off x="20" y="10"/>
            <a:ext cx="3205227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578" y="365125"/>
            <a:ext cx="5305771" cy="467061"/>
          </a:xfrm>
        </p:spPr>
        <p:txBody>
          <a:bodyPr>
            <a:normAutofit/>
          </a:bodyPr>
          <a:lstStyle/>
          <a:p>
            <a:r>
              <a:rPr lang="en-GB" sz="1800" b="1" i="1" u="sng">
                <a:latin typeface="Consolas"/>
              </a:rPr>
              <a:t>Output &amp; Debug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8641" y="1045101"/>
            <a:ext cx="5316708" cy="58100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latin typeface="Consolas"/>
              </a:rPr>
              <a:t>Output &amp; Debug Modules </a:t>
            </a:r>
            <a:endParaRPr lang="en-US" sz="1400" b="1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 err="1">
                <a:latin typeface="Consolas"/>
              </a:rPr>
              <a:t>OutputManager</a:t>
            </a:r>
            <a:r>
              <a:rPr lang="en-US" sz="1400">
                <a:latin typeface="Consolas"/>
              </a:rPr>
              <a:t> Class 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Summary: Handles all formatted output, as well as debugging for MIPS simulator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4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latin typeface="Consolas"/>
              </a:rPr>
              <a:t>Components: </a:t>
            </a:r>
            <a:endParaRPr lang="en-US" sz="1400" b="1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latin typeface="Consolas"/>
              </a:rPr>
              <a:t>Register Display System </a:t>
            </a:r>
            <a:endParaRPr lang="en-US" sz="1400" b="1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All 32 MIPS registers ($0-$31) 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Register names (zero, at, v0, v1, a0-a3, t0-t9, s0-s7, </a:t>
            </a:r>
            <a:r>
              <a:rPr lang="en-US" sz="1400" err="1">
                <a:latin typeface="Consolas"/>
              </a:rPr>
              <a:t>gp</a:t>
            </a:r>
            <a:r>
              <a:rPr lang="en-US" sz="1400">
                <a:latin typeface="Consolas"/>
              </a:rPr>
              <a:t>, </a:t>
            </a:r>
            <a:r>
              <a:rPr lang="en-US" sz="1400" err="1">
                <a:latin typeface="Consolas"/>
              </a:rPr>
              <a:t>sp</a:t>
            </a:r>
            <a:r>
              <a:rPr lang="en-US" sz="1400">
                <a:latin typeface="Consolas"/>
              </a:rPr>
              <a:t>, </a:t>
            </a:r>
            <a:r>
              <a:rPr lang="en-US" sz="1400" err="1">
                <a:latin typeface="Consolas"/>
              </a:rPr>
              <a:t>fp</a:t>
            </a:r>
            <a:r>
              <a:rPr lang="en-US" sz="1400">
                <a:latin typeface="Consolas"/>
              </a:rPr>
              <a:t>, </a:t>
            </a:r>
            <a:r>
              <a:rPr lang="en-US" sz="1400" err="1">
                <a:latin typeface="Consolas"/>
              </a:rPr>
              <a:t>ra</a:t>
            </a:r>
            <a:r>
              <a:rPr lang="en-US" sz="1400">
                <a:latin typeface="Consolas"/>
              </a:rPr>
              <a:t>)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Dual format: Decimal + Hexadecimal 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400" b="1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latin typeface="Consolas"/>
              </a:rPr>
              <a:t>Memory Visualization </a:t>
            </a:r>
            <a:endParaRPr lang="en-US" sz="1400" b="1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Displays memory contents (256 bytes) 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Word-aligned formatting (4 bytes per word) 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Address range: 0x00000000 - 0x000000FF 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400"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b="1">
                <a:latin typeface="Consolas"/>
              </a:rPr>
              <a:t>Debug Mode </a:t>
            </a:r>
            <a:endParaRPr lang="en-US" sz="1400" b="1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Toggle on/off capability 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Per-cycle instruction tracking </a:t>
            </a:r>
            <a:endParaRPr lang="en-US" sz="1400"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Consolas"/>
              </a:rPr>
              <a:t>Pipeline state monitoring </a:t>
            </a:r>
            <a:endParaRPr lang="en-US" sz="1400">
              <a:latin typeface="Consolas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46" y="554152"/>
            <a:ext cx="4306641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619" y="374394"/>
            <a:ext cx="128637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581" y="1084507"/>
            <a:ext cx="118159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33831-49F7-9A30-F3D9-64F2717D1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795" y="212141"/>
            <a:ext cx="4420914" cy="663640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</a:rPr>
              <a:t>Generates Final Register and Memory Output</a:t>
            </a:r>
            <a:endParaRPr lang="en-GB" sz="1200" b="1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200" b="1">
              <a:solidFill>
                <a:schemeClr val="tx1">
                  <a:alpha val="80000"/>
                </a:schemeClr>
              </a:solidFill>
              <a:latin typeface="Consolas"/>
              <a:ea typeface="+mn-lt"/>
              <a:cs typeface="+mn-lt"/>
            </a:endParaRPr>
          </a:p>
          <a:p>
            <a:pPr>
              <a:lnSpc>
                <a:spcPct val="90000"/>
              </a:lnSpc>
              <a:buFont typeface="Wingdings"/>
              <a:buChar char="Ø"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Complete register file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 (32 registers)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  <a:buFont typeface="Wingdings"/>
              <a:buChar char="Ø"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Format: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 Name, Decimal, Hexadecimal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  <a:buFont typeface="Wingdings"/>
              <a:buChar char="Ø"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Example: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</a:rPr>
              <a:t>   $0  zero  0           0x00000000
   $8  t0    42          0x0000002a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200" b="1">
              <a:solidFill>
                <a:schemeClr val="tx1">
                  <a:alpha val="80000"/>
                </a:schemeClr>
              </a:solidFill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Memory: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 First 256 bytes in 16-byte rows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</a:rPr>
              <a:t> Prints Pipeline State Per Instruction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  <a:buFont typeface="Wingdings"/>
              <a:buChar char="Ø"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5 Pipeline Stages: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 IF → ID → EX → MEM → WB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200" b="1">
              <a:solidFill>
                <a:schemeClr val="tx1">
                  <a:alpha val="80000"/>
                </a:schemeClr>
              </a:solidFill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Per-stage information: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 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Current instruction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Program Counter (PC)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Stage status (Active/Idle/Stalled)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200" b="1">
              <a:solidFill>
                <a:schemeClr val="tx1">
                  <a:alpha val="80000"/>
                </a:schemeClr>
              </a:solidFill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Cycle-by-cycle tracking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</a:rPr>
              <a:t> Optional UI or Command-Line Formatting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200" b="1">
              <a:solidFill>
                <a:schemeClr val="tx1">
                  <a:alpha val="80000"/>
                </a:schemeClr>
              </a:solidFill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Professional formatting: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 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Section headers with separators (=== and ---).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Aligned columns with proper spacing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Clean table structures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200" b="1">
              <a:solidFill>
                <a:schemeClr val="tx1">
                  <a:alpha val="80000"/>
                </a:schemeClr>
              </a:solidFill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Flexible output: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 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Debug mode: Verbose per-cycle details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Normal mode: Final state only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200" b="1">
              <a:solidFill>
                <a:schemeClr val="tx1">
                  <a:alpha val="80000"/>
                </a:schemeClr>
              </a:solidFill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1200" b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Control signal display: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 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RegDst, </a:t>
            </a:r>
            <a:r>
              <a:rPr lang="en-GB" sz="1200" err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ALUSrc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GB" sz="1200" err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MemtoReg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, RegWrite</a:t>
            </a:r>
          </a:p>
          <a:p>
            <a:pPr marL="171450" indent="-171450">
              <a:lnSpc>
                <a:spcPct val="90000"/>
              </a:lnSpc>
              <a:buFont typeface="Wingdings"/>
              <a:buChar char="Ø"/>
            </a:pP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MemRead, </a:t>
            </a:r>
            <a:r>
              <a:rPr lang="en-GB" sz="1200" err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MemWrite</a:t>
            </a:r>
            <a:r>
              <a:rPr lang="en-GB" sz="1200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, Branch, </a:t>
            </a:r>
            <a:r>
              <a:rPr lang="en-GB" sz="1200" err="1">
                <a:solidFill>
                  <a:schemeClr val="tx1">
                    <a:alpha val="80000"/>
                  </a:schemeClr>
                </a:solidFill>
                <a:latin typeface="Consolas"/>
                <a:ea typeface="+mn-lt"/>
                <a:cs typeface="+mn-lt"/>
              </a:rPr>
              <a:t>ALUOp</a:t>
            </a:r>
            <a:endParaRPr lang="en-GB" sz="1200">
              <a:solidFill>
                <a:schemeClr val="tx1">
                  <a:alpha val="80000"/>
                </a:schemeClr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ct val="90000"/>
              </a:lnSpc>
              <a:buFont typeface="Wingdings"/>
              <a:buChar char="Ø"/>
            </a:pPr>
            <a:endParaRPr lang="en-GB" sz="120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7410" y="5751820"/>
            <a:ext cx="84319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264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410" y="-3970"/>
            <a:ext cx="7748362" cy="6874811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" name="Content Placeholder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9486F7-50F5-09A8-DC4C-ED677CF2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8417" y="329819"/>
            <a:ext cx="4482346" cy="6187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B3562-07C0-ECFC-36EA-1A904DA466FA}"/>
              </a:ext>
            </a:extLst>
          </p:cNvPr>
          <p:cNvSpPr txBox="1"/>
          <p:nvPr/>
        </p:nvSpPr>
        <p:spPr>
          <a:xfrm>
            <a:off x="2738" y="177791"/>
            <a:ext cx="3044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i="1">
                <a:ea typeface="Calibri"/>
                <a:cs typeface="Calibri"/>
              </a:rPr>
              <a:t>OUR OUTPUT IN CAPI</a:t>
            </a:r>
            <a:endParaRPr lang="en-GB" b="1" i="1"/>
          </a:p>
        </p:txBody>
      </p:sp>
    </p:spTree>
    <p:extLst>
      <p:ext uri="{BB962C8B-B14F-4D97-AF65-F5344CB8AC3E}">
        <p14:creationId xmlns:p14="http://schemas.microsoft.com/office/powerpoint/2010/main" val="3932983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2185"/>
            <a:ext cx="8229600" cy="1143000"/>
          </a:xfrm>
        </p:spPr>
        <p:txBody>
          <a:bodyPr/>
          <a:lstStyle/>
          <a:p>
            <a:r>
              <a:rPr lang="en-US" sz="3200">
                <a:latin typeface="Consolas"/>
              </a:rPr>
              <a:t>mips_ir.hpp - Defining the Instruction Format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What operation to perform (ADD, SUBTRACT, etc.)</a:t>
            </a:r>
            <a:endParaRPr lang="en-US"/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Which registers to use (like variables: $8, $9, $10)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What values to work with (numbers, addresses)</a:t>
            </a:r>
          </a:p>
          <a:p>
            <a:pPr marL="0" indent="0">
              <a:buNone/>
            </a:pP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err="1">
                <a:latin typeface="Consolas"/>
                <a:ea typeface="Calibri"/>
                <a:cs typeface="Calibri"/>
              </a:rPr>
              <a:t>enum</a:t>
            </a:r>
            <a:r>
              <a:rPr lang="en-US" sz="1600">
                <a:latin typeface="Consolas"/>
                <a:ea typeface="Calibri"/>
                <a:cs typeface="Calibri"/>
              </a:rPr>
              <a:t> class Op {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ADD, ADDI, SUB, MUL,</a:t>
            </a:r>
            <a:r>
              <a:rPr lang="en-US" sz="1600" i="1">
                <a:latin typeface="Consolas"/>
                <a:ea typeface="Calibri"/>
                <a:cs typeface="Calibri"/>
              </a:rPr>
              <a:t> // Math operations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AND, OR,</a:t>
            </a:r>
            <a:r>
              <a:rPr lang="en-US" sz="1600" i="1">
                <a:latin typeface="Consolas"/>
                <a:ea typeface="Calibri"/>
                <a:cs typeface="Calibri"/>
              </a:rPr>
              <a:t> // Logic operations 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SLL, SRL,</a:t>
            </a:r>
            <a:r>
              <a:rPr lang="en-US" sz="1600" i="1">
                <a:latin typeface="Consolas"/>
                <a:ea typeface="Calibri"/>
                <a:cs typeface="Calibri"/>
              </a:rPr>
              <a:t> // Shift operations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LW, SW,</a:t>
            </a:r>
            <a:r>
              <a:rPr lang="en-US" sz="1600" i="1">
                <a:latin typeface="Consolas"/>
                <a:ea typeface="Calibri"/>
                <a:cs typeface="Calibri"/>
              </a:rPr>
              <a:t> // Memory operations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BEQ, J,</a:t>
            </a:r>
            <a:r>
              <a:rPr lang="en-US" sz="1600" i="1">
                <a:latin typeface="Consolas"/>
                <a:ea typeface="Calibri"/>
                <a:cs typeface="Calibri"/>
              </a:rPr>
              <a:t> // Control flow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HALT, NOP </a:t>
            </a:r>
            <a:r>
              <a:rPr lang="en-US" sz="1600" i="1">
                <a:latin typeface="Consolas"/>
                <a:ea typeface="Calibri"/>
                <a:cs typeface="Calibri"/>
              </a:rPr>
              <a:t>// Control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};</a:t>
            </a:r>
            <a:br>
              <a:rPr lang="en-US" sz="1600">
                <a:latin typeface="Consolas"/>
              </a:rPr>
            </a:b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Why use an </a:t>
            </a:r>
            <a:r>
              <a:rPr lang="en-US" sz="1600" err="1">
                <a:latin typeface="Consolas"/>
                <a:ea typeface="Calibri"/>
                <a:cs typeface="Calibri"/>
              </a:rPr>
              <a:t>enum</a:t>
            </a:r>
            <a:r>
              <a:rPr lang="en-US" sz="1600">
                <a:latin typeface="Consolas"/>
                <a:ea typeface="Calibri"/>
                <a:cs typeface="Calibri"/>
              </a:rPr>
              <a:t>? 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Type-safe: Can't accidentally use "ADDD" instead of "ADD"</a:t>
            </a:r>
          </a:p>
          <a:p>
            <a:pPr marL="0" indent="0">
              <a:buNone/>
            </a:pPr>
            <a:r>
              <a:rPr lang="en-US" sz="1600">
                <a:latin typeface="Consolas"/>
                <a:ea typeface="Calibri"/>
                <a:cs typeface="Calibri"/>
              </a:rPr>
              <a:t>Fast lookup: Computer can quickly identify instruction type</a:t>
            </a:r>
          </a:p>
          <a:p>
            <a:pPr>
              <a:buFont typeface="Calibri"/>
              <a:buChar char="-"/>
            </a:pPr>
            <a:endParaRPr lang="en-US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873A-5405-C0A4-D57A-A5125EA69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3446"/>
            <a:ext cx="8229600" cy="633407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>
                <a:latin typeface="Consolas"/>
              </a:rPr>
              <a:t>struct </a:t>
            </a:r>
            <a:r>
              <a:rPr lang="en-US" sz="1800" err="1">
                <a:latin typeface="Consolas"/>
              </a:rPr>
              <a:t>IRInstruction</a:t>
            </a:r>
            <a:r>
              <a:rPr lang="en-US" sz="1800">
                <a:latin typeface="Consolas"/>
              </a:rPr>
              <a:t> {</a:t>
            </a:r>
            <a:endParaRPr lang="en-US" sz="18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Op </a:t>
            </a:r>
            <a:r>
              <a:rPr lang="en-US" sz="1800" err="1">
                <a:latin typeface="Consolas"/>
              </a:rPr>
              <a:t>op</a:t>
            </a:r>
            <a:r>
              <a:rPr lang="en-US" sz="1800">
                <a:latin typeface="Consolas"/>
              </a:rPr>
              <a:t>;</a:t>
            </a:r>
            <a:r>
              <a:rPr lang="en-US" sz="1800" i="1">
                <a:latin typeface="Consolas"/>
              </a:rPr>
              <a:t> </a:t>
            </a:r>
            <a:r>
              <a:rPr lang="en-US" sz="1800" i="1">
                <a:solidFill>
                  <a:schemeClr val="bg1">
                    <a:lumMod val="76000"/>
                  </a:schemeClr>
                </a:solidFill>
                <a:latin typeface="Consolas"/>
              </a:rPr>
              <a:t>// What operation? (ADD, SUB, etc.)</a:t>
            </a:r>
            <a:endParaRPr lang="en-US" sz="1800">
              <a:solidFill>
                <a:schemeClr val="bg1">
                  <a:lumMod val="76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uint8_t </a:t>
            </a:r>
            <a:r>
              <a:rPr lang="en-US" sz="1800" err="1">
                <a:latin typeface="Consolas"/>
              </a:rPr>
              <a:t>rs</a:t>
            </a:r>
            <a:r>
              <a:rPr lang="en-US" sz="1800">
                <a:latin typeface="Consolas"/>
              </a:rPr>
              <a:t>;</a:t>
            </a:r>
            <a:r>
              <a:rPr lang="en-US" sz="1800" i="1">
                <a:latin typeface="Consolas"/>
              </a:rPr>
              <a:t> </a:t>
            </a:r>
            <a:r>
              <a:rPr lang="en-US" sz="1800" i="1">
                <a:solidFill>
                  <a:schemeClr val="bg1">
                    <a:lumMod val="76000"/>
                  </a:schemeClr>
                </a:solidFill>
                <a:latin typeface="Consolas"/>
              </a:rPr>
              <a:t>// First source register (e.g., $8)</a:t>
            </a:r>
            <a:endParaRPr lang="en-US" sz="1800">
              <a:solidFill>
                <a:schemeClr val="bg1">
                  <a:lumMod val="76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uint8_t rt;</a:t>
            </a:r>
            <a:r>
              <a:rPr lang="en-US" sz="1800" i="1">
                <a:solidFill>
                  <a:schemeClr val="bg1">
                    <a:lumMod val="76000"/>
                  </a:schemeClr>
                </a:solidFill>
                <a:latin typeface="Consolas"/>
              </a:rPr>
              <a:t> // Second source register (e.g., $9)</a:t>
            </a:r>
            <a:endParaRPr lang="en-US" sz="1800">
              <a:solidFill>
                <a:schemeClr val="bg1">
                  <a:lumMod val="76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uint8_t </a:t>
            </a:r>
            <a:r>
              <a:rPr lang="en-US" sz="1800" err="1">
                <a:latin typeface="Consolas"/>
              </a:rPr>
              <a:t>rd</a:t>
            </a:r>
            <a:r>
              <a:rPr lang="en-US" sz="1800">
                <a:latin typeface="Consolas"/>
              </a:rPr>
              <a:t>;</a:t>
            </a:r>
            <a:r>
              <a:rPr lang="en-US" sz="1800" i="1">
                <a:latin typeface="Consolas"/>
              </a:rPr>
              <a:t> </a:t>
            </a:r>
            <a:r>
              <a:rPr lang="en-US" sz="1800" i="1">
                <a:solidFill>
                  <a:schemeClr val="bg1">
                    <a:lumMod val="76000"/>
                  </a:schemeClr>
                </a:solidFill>
                <a:latin typeface="Consolas"/>
              </a:rPr>
              <a:t>// Destination register (where result goes, e.g., $10)</a:t>
            </a:r>
            <a:endParaRPr lang="en-US" sz="1800">
              <a:solidFill>
                <a:schemeClr val="bg1">
                  <a:lumMod val="76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uint8_t </a:t>
            </a:r>
            <a:r>
              <a:rPr lang="en-US" sz="1800" err="1">
                <a:latin typeface="Consolas"/>
              </a:rPr>
              <a:t>shamt</a:t>
            </a:r>
            <a:r>
              <a:rPr lang="en-US" sz="1800">
                <a:latin typeface="Consolas"/>
              </a:rPr>
              <a:t>;</a:t>
            </a:r>
            <a:r>
              <a:rPr lang="en-US" sz="1800" i="1">
                <a:latin typeface="Consolas"/>
              </a:rPr>
              <a:t> </a:t>
            </a:r>
            <a:r>
              <a:rPr lang="en-US" sz="1800" i="1">
                <a:solidFill>
                  <a:schemeClr val="bg1">
                    <a:lumMod val="76000"/>
                  </a:schemeClr>
                </a:solidFill>
                <a:latin typeface="Consolas"/>
              </a:rPr>
              <a:t>// Shift amount (for shift instructions)</a:t>
            </a:r>
            <a:endParaRPr lang="en-US" sz="1800">
              <a:solidFill>
                <a:schemeClr val="bg1">
                  <a:lumMod val="76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int32_t </a:t>
            </a:r>
            <a:r>
              <a:rPr lang="en-US" sz="1800" err="1">
                <a:latin typeface="Consolas"/>
              </a:rPr>
              <a:t>imm</a:t>
            </a:r>
            <a:r>
              <a:rPr lang="en-US" sz="1800">
                <a:latin typeface="Consolas"/>
              </a:rPr>
              <a:t>;</a:t>
            </a:r>
            <a:r>
              <a:rPr lang="en-US" sz="1800" i="1">
                <a:latin typeface="Consolas"/>
              </a:rPr>
              <a:t> </a:t>
            </a:r>
            <a:r>
              <a:rPr lang="en-US" sz="1800" i="1">
                <a:solidFill>
                  <a:schemeClr val="bg1">
                    <a:lumMod val="76000"/>
                  </a:schemeClr>
                </a:solidFill>
                <a:latin typeface="Consolas"/>
              </a:rPr>
              <a:t>// Immediate value (a number like 10)</a:t>
            </a:r>
            <a:endParaRPr lang="en-US" sz="1800">
              <a:solidFill>
                <a:schemeClr val="bg1">
                  <a:lumMod val="76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uint32_t </a:t>
            </a:r>
            <a:r>
              <a:rPr lang="en-US" sz="1800" err="1">
                <a:latin typeface="Consolas"/>
              </a:rPr>
              <a:t>addr</a:t>
            </a:r>
            <a:r>
              <a:rPr lang="en-US" sz="1800">
                <a:latin typeface="Consolas"/>
              </a:rPr>
              <a:t>;</a:t>
            </a:r>
            <a:r>
              <a:rPr lang="en-US" sz="1800" i="1">
                <a:latin typeface="Consolas"/>
              </a:rPr>
              <a:t> </a:t>
            </a:r>
            <a:r>
              <a:rPr lang="en-US" sz="1800" i="1">
                <a:solidFill>
                  <a:schemeClr val="bg1">
                    <a:lumMod val="76000"/>
                  </a:schemeClr>
                </a:solidFill>
                <a:latin typeface="Consolas"/>
              </a:rPr>
              <a:t>// Jump address (for jump instructions)</a:t>
            </a:r>
            <a:endParaRPr lang="en-US" sz="1800">
              <a:solidFill>
                <a:schemeClr val="bg1">
                  <a:lumMod val="76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std::string </a:t>
            </a:r>
            <a:r>
              <a:rPr lang="en-US" sz="1800" err="1">
                <a:latin typeface="Consolas"/>
              </a:rPr>
              <a:t>raw_label</a:t>
            </a:r>
            <a:r>
              <a:rPr lang="en-US" sz="1800">
                <a:latin typeface="Consolas"/>
              </a:rPr>
              <a:t>;</a:t>
            </a:r>
            <a:r>
              <a:rPr lang="en-US" sz="1800" i="1">
                <a:latin typeface="Consolas"/>
              </a:rPr>
              <a:t> </a:t>
            </a:r>
            <a:r>
              <a:rPr lang="en-US" sz="1800" i="1">
                <a:solidFill>
                  <a:schemeClr val="bg1">
                    <a:lumMod val="76000"/>
                  </a:schemeClr>
                </a:solidFill>
                <a:latin typeface="Consolas"/>
              </a:rPr>
              <a:t>// Branch label name</a:t>
            </a:r>
            <a:endParaRPr lang="en-US" sz="1800">
              <a:solidFill>
                <a:schemeClr val="bg1">
                  <a:lumMod val="76000"/>
                </a:schemeClr>
              </a:solidFill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};</a:t>
            </a:r>
            <a:endParaRPr lang="en-US" sz="1800">
              <a:latin typeface="Consolas"/>
              <a:ea typeface="Calibri"/>
              <a:cs typeface="Calibri"/>
            </a:endParaRPr>
          </a:p>
          <a:p>
            <a:endParaRPr lang="en-US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Real Example:</a:t>
            </a:r>
            <a:endParaRPr lang="en-US" sz="18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Assembly: `ADD $10, $8, $9`</a:t>
            </a:r>
            <a:endParaRPr lang="en-US" sz="18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Becomes: `op=ADD, </a:t>
            </a:r>
            <a:r>
              <a:rPr lang="en-US" sz="1800" err="1">
                <a:latin typeface="Consolas"/>
              </a:rPr>
              <a:t>rs</a:t>
            </a:r>
            <a:r>
              <a:rPr lang="en-US" sz="1800">
                <a:latin typeface="Consolas"/>
              </a:rPr>
              <a:t>=8, rt=9, </a:t>
            </a:r>
            <a:r>
              <a:rPr lang="en-US" sz="1800" err="1">
                <a:latin typeface="Consolas"/>
              </a:rPr>
              <a:t>rd</a:t>
            </a:r>
            <a:r>
              <a:rPr lang="en-US" sz="1800">
                <a:latin typeface="Consolas"/>
              </a:rPr>
              <a:t>=10`</a:t>
            </a:r>
            <a:endParaRPr lang="en-US" sz="18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Why this design?</a:t>
            </a:r>
            <a:endParaRPr lang="en-US" sz="18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Unified structure: One format works for all instruction types</a:t>
            </a:r>
            <a:endParaRPr lang="en-US" sz="18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Easy to pass around: Pipeline can access any field it needs</a:t>
            </a:r>
            <a:endParaRPr lang="en-US" sz="18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>
                <a:latin typeface="Consolas"/>
              </a:rPr>
              <a:t>Extensible: Easy to add new instruction types later</a:t>
            </a:r>
            <a:endParaRPr lang="en-US" sz="18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br>
              <a:rPr lang="en-US"/>
            </a:b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551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8C44-F59E-E718-4311-4E4A99D1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Calibri"/>
                <a:cs typeface="Calibri"/>
              </a:rPr>
              <a:t>Main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06BE-629B-C72A-8AB8-0C6D81C1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latin typeface="Consolas"/>
              </a:rPr>
              <a:t>the `main()` function orchestrates the entire program. It coordinates input handling, parsing all instructions, running the simulator, and displaying results.</a:t>
            </a:r>
            <a:br>
              <a:rPr lang="en-US" sz="1600">
                <a:latin typeface="Consolas"/>
              </a:rPr>
            </a:br>
            <a:br>
              <a:rPr lang="en-US" sz="1600">
                <a:latin typeface="Consolas"/>
              </a:rPr>
            </a:br>
            <a:r>
              <a:rPr lang="en-US" sz="1600">
                <a:latin typeface="Consolas"/>
                <a:ea typeface="Calibri"/>
                <a:cs typeface="Calibri"/>
              </a:rPr>
              <a:t>Step 1: </a:t>
            </a:r>
            <a:r>
              <a:rPr lang="en-US" sz="1600" err="1">
                <a:latin typeface="Consolas"/>
                <a:ea typeface="Calibri"/>
                <a:cs typeface="Calibri"/>
              </a:rPr>
              <a:t>parseInstruction</a:t>
            </a:r>
            <a:r>
              <a:rPr lang="en-US" sz="1600">
                <a:latin typeface="Consolas"/>
                <a:ea typeface="Calibri"/>
                <a:cs typeface="Calibri"/>
              </a:rPr>
              <a:t>() is called and a vector is made of the instructions</a:t>
            </a:r>
          </a:p>
          <a:p>
            <a:endParaRPr lang="en-US" sz="1600">
              <a:latin typeface="Menlo"/>
              <a:ea typeface="Calibri"/>
              <a:cs typeface="Calibri"/>
            </a:endParaRPr>
          </a:p>
          <a:p>
            <a:endParaRPr lang="en-US" sz="1600">
              <a:latin typeface="Menlo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Input File:</a:t>
            </a:r>
            <a:endParaRPr lang="en-US" sz="1600">
              <a:latin typeface="Menlo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-----------</a:t>
            </a:r>
            <a:endParaRPr lang="en-US"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ADDI $8, $0, 10</a:t>
            </a:r>
            <a:endParaRPr lang="en-US"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ADD $10, $8, $9</a:t>
            </a:r>
            <a:endParaRPr lang="en-US"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HALT</a:t>
            </a:r>
            <a:endParaRPr lang="en-US">
              <a:ea typeface="Calibri"/>
              <a:cs typeface="Calibri"/>
            </a:endParaRPr>
          </a:p>
          <a:p>
            <a:pPr algn="ctr"/>
            <a:endParaRPr lang="en-US" sz="900">
              <a:latin typeface="Menlo"/>
              <a:ea typeface="Calibri"/>
              <a:cs typeface="Calibri"/>
            </a:endParaRPr>
          </a:p>
          <a:p>
            <a:pPr marL="0" indent="0" algn="ctr">
              <a:buNone/>
            </a:pPr>
            <a:endParaRPr lang="en-US" sz="900">
              <a:latin typeface="Menlo"/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Becomes Vector:</a:t>
            </a:r>
            <a:endParaRPr lang="en-US"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---------------</a:t>
            </a:r>
            <a:endParaRPr lang="en-US"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[Instruction{op=ADDI, rt=8, </a:t>
            </a:r>
            <a:r>
              <a:rPr lang="en-US" sz="900" err="1">
                <a:latin typeface="Menlo"/>
                <a:ea typeface="Calibri"/>
                <a:cs typeface="Calibri"/>
              </a:rPr>
              <a:t>rs</a:t>
            </a:r>
            <a:r>
              <a:rPr lang="en-US" sz="900">
                <a:latin typeface="Menlo"/>
                <a:ea typeface="Calibri"/>
                <a:cs typeface="Calibri"/>
              </a:rPr>
              <a:t>=0, </a:t>
            </a:r>
            <a:r>
              <a:rPr lang="en-US" sz="900" err="1">
                <a:latin typeface="Menlo"/>
                <a:ea typeface="Calibri"/>
                <a:cs typeface="Calibri"/>
              </a:rPr>
              <a:t>imm</a:t>
            </a:r>
            <a:r>
              <a:rPr lang="en-US" sz="900">
                <a:latin typeface="Menlo"/>
                <a:ea typeface="Calibri"/>
                <a:cs typeface="Calibri"/>
              </a:rPr>
              <a:t>=10},</a:t>
            </a:r>
            <a:endParaRPr lang="en-US"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Instruction{op=ADD, </a:t>
            </a:r>
            <a:r>
              <a:rPr lang="en-US" sz="900" err="1">
                <a:latin typeface="Menlo"/>
                <a:ea typeface="Calibri"/>
                <a:cs typeface="Calibri"/>
              </a:rPr>
              <a:t>rd</a:t>
            </a:r>
            <a:r>
              <a:rPr lang="en-US" sz="900">
                <a:latin typeface="Menlo"/>
                <a:ea typeface="Calibri"/>
                <a:cs typeface="Calibri"/>
              </a:rPr>
              <a:t>=10, </a:t>
            </a:r>
            <a:r>
              <a:rPr lang="en-US" sz="900" err="1">
                <a:latin typeface="Menlo"/>
                <a:ea typeface="Calibri"/>
                <a:cs typeface="Calibri"/>
              </a:rPr>
              <a:t>rs</a:t>
            </a:r>
            <a:r>
              <a:rPr lang="en-US" sz="900">
                <a:latin typeface="Menlo"/>
                <a:ea typeface="Calibri"/>
                <a:cs typeface="Calibri"/>
              </a:rPr>
              <a:t>=8, rt=9},</a:t>
            </a:r>
            <a:endParaRPr lang="en-US"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sz="900">
                <a:latin typeface="Menlo"/>
                <a:ea typeface="Calibri"/>
                <a:cs typeface="Calibri"/>
              </a:rPr>
              <a:t>Instruction{op=HALT}]</a:t>
            </a:r>
            <a:endParaRPr lang="en-US">
              <a:ea typeface="Calibri"/>
              <a:cs typeface="Calibri"/>
            </a:endParaRPr>
          </a:p>
          <a:p>
            <a:endParaRPr lang="en-US" sz="1600">
              <a:latin typeface="Menlo"/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48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F301C-BD4F-C197-6217-1B57BA2A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1466-1EAE-4CD6-63B5-36AC565D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+mj-lt"/>
                <a:cs typeface="+mj-lt"/>
              </a:rPr>
              <a:t>Data Structures Overview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D798B-F991-6496-6729-9CB868BDD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Consolas"/>
                <a:ea typeface="Calibri"/>
                <a:cs typeface="Calibri"/>
              </a:rPr>
              <a:t>My module implements the following components:</a:t>
            </a:r>
          </a:p>
          <a:p>
            <a:pPr marL="514350" indent="-514350">
              <a:buAutoNum type="arabicPeriod"/>
            </a:pPr>
            <a:r>
              <a:rPr lang="en-US" sz="2800">
                <a:latin typeface="Consolas"/>
                <a:ea typeface="Calibri"/>
                <a:cs typeface="Calibri"/>
              </a:rPr>
              <a:t>Register File (32 Regs)</a:t>
            </a:r>
          </a:p>
          <a:p>
            <a:pPr marL="514350" indent="-514350">
              <a:buAutoNum type="arabicPeriod"/>
            </a:pPr>
            <a:r>
              <a:rPr lang="en-US" sz="2800">
                <a:latin typeface="Consolas"/>
                <a:ea typeface="Calibri"/>
                <a:cs typeface="Calibri"/>
              </a:rPr>
              <a:t>Main memory</a:t>
            </a:r>
          </a:p>
          <a:p>
            <a:pPr marL="514350" indent="-514350">
              <a:buAutoNum type="arabicPeriod"/>
            </a:pPr>
            <a:r>
              <a:rPr lang="en-US" sz="2800">
                <a:latin typeface="Consolas"/>
                <a:ea typeface="Calibri"/>
                <a:cs typeface="Calibri"/>
              </a:rPr>
              <a:t>ALU</a:t>
            </a:r>
          </a:p>
          <a:p>
            <a:pPr marL="514350" indent="-514350">
              <a:buAutoNum type="arabicPeriod"/>
            </a:pPr>
            <a:r>
              <a:rPr lang="en-US" sz="2800">
                <a:latin typeface="Consolas"/>
                <a:ea typeface="Calibri"/>
                <a:cs typeface="Calibri"/>
              </a:rPr>
              <a:t>Utility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8D5E6-7C11-C87C-EFEB-80A9B6B48766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75CA-C217-014D-E0AF-141F5551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35" y="501541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>
                <a:latin typeface="Menlo"/>
              </a:rPr>
              <a:t>Step 3</a:t>
            </a:r>
            <a:r>
              <a:rPr lang="en-US" sz="1600">
                <a:latin typeface="Menlo"/>
              </a:rPr>
              <a:t>: Execute Simulation (Lines 152-153 in main.cpp)</a:t>
            </a:r>
            <a:endParaRPr lang="en-US" sz="1600">
              <a:ea typeface="Calibri"/>
              <a:cs typeface="Calibri"/>
            </a:endParaRPr>
          </a:p>
          <a:p>
            <a:endParaRPr lang="en-US" sz="1600">
              <a:latin typeface="Menlo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err="1">
                <a:latin typeface="Menlo"/>
              </a:rPr>
              <a:t>MIPSPipeline</a:t>
            </a:r>
            <a:r>
              <a:rPr lang="en-US" sz="1600">
                <a:latin typeface="Menlo"/>
              </a:rPr>
              <a:t> pipeline(program, 1 &lt;&lt; 16, false);</a:t>
            </a:r>
            <a:endParaRPr lang="en-US" sz="16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err="1">
                <a:latin typeface="Menlo"/>
              </a:rPr>
              <a:t>pipeline.run</a:t>
            </a:r>
            <a:r>
              <a:rPr lang="en-US" sz="1600">
                <a:latin typeface="Menlo"/>
              </a:rPr>
              <a:t>();</a:t>
            </a:r>
            <a:r>
              <a:rPr lang="en-US" sz="1600" i="1">
                <a:latin typeface="Menlo"/>
              </a:rPr>
              <a:t> // Run the pipeline simulator</a:t>
            </a:r>
            <a:endParaRPr lang="en-US" sz="1600">
              <a:ea typeface="Calibri"/>
              <a:cs typeface="Calibri"/>
            </a:endParaRPr>
          </a:p>
          <a:p>
            <a:endParaRPr lang="en-US" sz="15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500">
                <a:latin typeface="Consolas"/>
                <a:ea typeface="Calibri"/>
                <a:cs typeface="Calibri"/>
              </a:rPr>
              <a:t>- Creates pipeline with parsed instructions</a:t>
            </a:r>
          </a:p>
          <a:p>
            <a:pPr marL="0" indent="0">
              <a:buNone/>
            </a:pPr>
            <a:r>
              <a:rPr lang="en-US" sz="1500">
                <a:latin typeface="Consolas"/>
                <a:ea typeface="Calibri"/>
                <a:cs typeface="Calibri"/>
              </a:rPr>
              <a:t>- Runs simulation </a:t>
            </a:r>
          </a:p>
          <a:p>
            <a:pPr marL="0" indent="0">
              <a:buNone/>
            </a:pPr>
            <a:r>
              <a:rPr lang="en-US" sz="1500">
                <a:latin typeface="Consolas"/>
                <a:ea typeface="Calibri"/>
                <a:cs typeface="Calibri"/>
              </a:rPr>
              <a:t>- Pipeline processes all instructions through 5 stages</a:t>
            </a:r>
          </a:p>
          <a:p>
            <a:endParaRPr lang="en-US" sz="15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 b="1">
                <a:latin typeface="Consolas"/>
              </a:rPr>
              <a:t>Step 4</a:t>
            </a:r>
            <a:r>
              <a:rPr lang="en-US" sz="1800" b="1">
                <a:latin typeface="Consolas"/>
                <a:ea typeface="Calibri"/>
                <a:cs typeface="Calibri"/>
              </a:rPr>
              <a:t>:</a:t>
            </a:r>
            <a:r>
              <a:rPr lang="en-US" sz="1500">
                <a:latin typeface="Consolas"/>
                <a:ea typeface="Calibri"/>
                <a:cs typeface="Calibri"/>
              </a:rPr>
              <a:t> Display Results (Lines 155-158 in main.cpp)</a:t>
            </a:r>
          </a:p>
          <a:p>
            <a:pPr marL="0" indent="0">
              <a:buNone/>
            </a:pPr>
            <a:r>
              <a:rPr lang="en-US" sz="1500" err="1">
                <a:latin typeface="Consolas"/>
                <a:ea typeface="Calibri"/>
                <a:cs typeface="Calibri"/>
              </a:rPr>
              <a:t>output.printFinalState</a:t>
            </a:r>
            <a:r>
              <a:rPr lang="en-US" sz="1500">
                <a:latin typeface="Consolas"/>
                <a:ea typeface="Calibri"/>
                <a:cs typeface="Calibri"/>
              </a:rPr>
              <a:t>(</a:t>
            </a:r>
            <a:r>
              <a:rPr lang="en-US" sz="1500" err="1">
                <a:latin typeface="Consolas"/>
                <a:ea typeface="Calibri"/>
                <a:cs typeface="Calibri"/>
              </a:rPr>
              <a:t>pipeline.regs</a:t>
            </a:r>
            <a:r>
              <a:rPr lang="en-US" sz="1500">
                <a:latin typeface="Consolas"/>
                <a:ea typeface="Calibri"/>
                <a:cs typeface="Calibri"/>
              </a:rPr>
              <a:t>_, </a:t>
            </a:r>
            <a:r>
              <a:rPr lang="en-US" sz="1500" err="1">
                <a:latin typeface="Consolas"/>
                <a:ea typeface="Calibri"/>
                <a:cs typeface="Calibri"/>
              </a:rPr>
              <a:t>pipeline.mem</a:t>
            </a:r>
            <a:r>
              <a:rPr lang="en-US" sz="1500">
                <a:latin typeface="Consolas"/>
                <a:ea typeface="Calibri"/>
                <a:cs typeface="Calibri"/>
              </a:rPr>
              <a:t>_);</a:t>
            </a:r>
          </a:p>
          <a:p>
            <a:pPr marL="0" indent="0">
              <a:buNone/>
            </a:pPr>
            <a:r>
              <a:rPr lang="en-US" sz="1500" err="1">
                <a:latin typeface="Consolas"/>
                <a:ea typeface="Calibri"/>
                <a:cs typeface="Calibri"/>
              </a:rPr>
              <a:t>cout</a:t>
            </a:r>
            <a:r>
              <a:rPr lang="en-US" sz="1500">
                <a:latin typeface="Consolas"/>
                <a:ea typeface="Calibri"/>
                <a:cs typeface="Calibri"/>
              </a:rPr>
              <a:t> &lt;&lt; "Simulation completed in " &lt;&lt; </a:t>
            </a:r>
            <a:r>
              <a:rPr lang="en-US" sz="1500" err="1">
                <a:latin typeface="Consolas"/>
                <a:ea typeface="Calibri"/>
                <a:cs typeface="Calibri"/>
              </a:rPr>
              <a:t>pipeline.cycles</a:t>
            </a:r>
            <a:r>
              <a:rPr lang="en-US" sz="1500">
                <a:latin typeface="Consolas"/>
                <a:ea typeface="Calibri"/>
                <a:cs typeface="Calibri"/>
              </a:rPr>
              <a:t>() &lt;&lt; " cycles.\n";</a:t>
            </a:r>
          </a:p>
          <a:p>
            <a:pPr marL="0" indent="0">
              <a:buNone/>
            </a:pPr>
            <a:endParaRPr lang="en-US" sz="15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500">
                <a:latin typeface="Consolas"/>
                <a:ea typeface="Calibri"/>
                <a:cs typeface="Calibri"/>
              </a:rPr>
              <a:t>Shows final register</a:t>
            </a:r>
            <a:r>
              <a:rPr lang="en-US" sz="1600">
                <a:latin typeface="Menlo"/>
              </a:rPr>
              <a:t> values, memory contents, and performance metrics</a:t>
            </a:r>
            <a:endParaRPr lang="en-US" sz="1600">
              <a:ea typeface="Calibri"/>
              <a:cs typeface="Calibri"/>
            </a:endParaRPr>
          </a:p>
          <a:p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606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A268-3338-0F82-D69E-F1876D13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Calibri"/>
                <a:cs typeface="Calibri"/>
              </a:rPr>
              <a:t>Bug 2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FCC29-FEFC-DEBF-0255-64B39267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3515"/>
            <a:ext cx="8229600" cy="45259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>
                <a:latin typeface="Consolas"/>
              </a:rPr>
              <a:t> Shift Instructions Need Special Handling</a:t>
            </a:r>
            <a:br>
              <a:rPr lang="en-US"/>
            </a:b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The Problem: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Most instructions: Immediate value goes in `</a:t>
            </a:r>
            <a:r>
              <a:rPr lang="en-US" sz="1600" err="1">
                <a:latin typeface="Consolas"/>
              </a:rPr>
              <a:t>imm</a:t>
            </a:r>
            <a:r>
              <a:rPr lang="en-US" sz="1600">
                <a:latin typeface="Consolas"/>
              </a:rPr>
              <a:t>` field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Shift instructions (SLL/SRL): Shift amount goes in `</a:t>
            </a:r>
            <a:r>
              <a:rPr lang="en-US" sz="1600" err="1">
                <a:latin typeface="Consolas"/>
              </a:rPr>
              <a:t>shamt</a:t>
            </a:r>
            <a:r>
              <a:rPr lang="en-US" sz="1600">
                <a:latin typeface="Consolas"/>
              </a:rPr>
              <a:t>` field</a:t>
            </a:r>
            <a:endParaRPr lang="en-US" sz="1600">
              <a:latin typeface="Consolas"/>
              <a:ea typeface="Calibri"/>
              <a:cs typeface="Calibri"/>
            </a:endParaRPr>
          </a:p>
          <a:p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Example: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ADDI $8, $0, 10` → stores `10` in `</a:t>
            </a:r>
            <a:r>
              <a:rPr lang="en-US" sz="1600" err="1">
                <a:latin typeface="Consolas"/>
              </a:rPr>
              <a:t>imm</a:t>
            </a:r>
            <a:r>
              <a:rPr lang="en-US" sz="1600">
                <a:latin typeface="Consolas"/>
              </a:rPr>
              <a:t>` field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SLL $10, $8, 2` → stores `2` in `</a:t>
            </a:r>
            <a:r>
              <a:rPr lang="en-US" sz="1600" err="1">
                <a:latin typeface="Consolas"/>
              </a:rPr>
              <a:t>shamt</a:t>
            </a:r>
            <a:r>
              <a:rPr lang="en-US" sz="1600">
                <a:latin typeface="Consolas"/>
              </a:rPr>
              <a:t>` field (not `</a:t>
            </a:r>
            <a:r>
              <a:rPr lang="en-US" sz="1600" err="1">
                <a:latin typeface="Consolas"/>
              </a:rPr>
              <a:t>imm</a:t>
            </a:r>
            <a:r>
              <a:rPr lang="en-US" sz="1600">
                <a:latin typeface="Consolas"/>
              </a:rPr>
              <a:t>`!)</a:t>
            </a:r>
            <a:br>
              <a:rPr lang="en-US"/>
            </a:b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The Solution: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case Op::SLL: case Op::SRL: {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int </a:t>
            </a:r>
            <a:r>
              <a:rPr lang="en-US" sz="1600" err="1">
                <a:latin typeface="Consolas"/>
              </a:rPr>
              <a:t>shamt_val</a:t>
            </a:r>
            <a:r>
              <a:rPr lang="en-US" sz="1600">
                <a:latin typeface="Consolas"/>
              </a:rPr>
              <a:t>;</a:t>
            </a:r>
            <a:r>
              <a:rPr lang="en-US" sz="1600" i="1">
                <a:latin typeface="Consolas"/>
              </a:rPr>
              <a:t> // Read as integer first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err="1">
                <a:latin typeface="Consolas"/>
              </a:rPr>
              <a:t>iss</a:t>
            </a:r>
            <a:r>
              <a:rPr lang="en-US" sz="1600">
                <a:latin typeface="Consolas"/>
              </a:rPr>
              <a:t> &gt;&gt; </a:t>
            </a:r>
            <a:r>
              <a:rPr lang="en-US" sz="1600" err="1">
                <a:latin typeface="Consolas"/>
              </a:rPr>
              <a:t>shamt_val</a:t>
            </a:r>
            <a:r>
              <a:rPr lang="en-US" sz="1600">
                <a:latin typeface="Consolas"/>
              </a:rPr>
              <a:t>;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err="1">
                <a:latin typeface="Consolas"/>
              </a:rPr>
              <a:t>instr.shamt</a:t>
            </a:r>
            <a:r>
              <a:rPr lang="en-US" sz="1600">
                <a:latin typeface="Consolas"/>
              </a:rPr>
              <a:t> = </a:t>
            </a:r>
            <a:r>
              <a:rPr lang="en-US" sz="1600" err="1">
                <a:latin typeface="Consolas"/>
              </a:rPr>
              <a:t>static_cast</a:t>
            </a:r>
            <a:r>
              <a:rPr lang="en-US" sz="1600">
                <a:latin typeface="Consolas"/>
              </a:rPr>
              <a:t>&lt;uint8_t&gt;(</a:t>
            </a:r>
            <a:r>
              <a:rPr lang="en-US" sz="1600" err="1">
                <a:latin typeface="Consolas"/>
              </a:rPr>
              <a:t>shamt_val</a:t>
            </a:r>
            <a:r>
              <a:rPr lang="en-US" sz="1600">
                <a:latin typeface="Consolas"/>
              </a:rPr>
              <a:t>);</a:t>
            </a:r>
            <a:r>
              <a:rPr lang="en-US" sz="1600" i="1">
                <a:latin typeface="Consolas"/>
              </a:rPr>
              <a:t> // Store in </a:t>
            </a:r>
            <a:r>
              <a:rPr lang="en-US" sz="1600" i="1" err="1">
                <a:latin typeface="Consolas"/>
              </a:rPr>
              <a:t>shamt</a:t>
            </a:r>
            <a:r>
              <a:rPr lang="en-US" sz="1600" i="1">
                <a:latin typeface="Consolas"/>
              </a:rPr>
              <a:t> field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break;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}</a:t>
            </a:r>
            <a:br>
              <a:rPr lang="en-US"/>
            </a:b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Why read as int first? 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Reading directly into `uint8_t` reads ASCII value ('2' = 50) instead of number (2)</a:t>
            </a:r>
            <a:endParaRPr lang="en-US" sz="16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>
                <a:latin typeface="Consolas"/>
              </a:rPr>
              <a:t>Reading as `int` then converting fixes this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027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21424AF2-C193-8FB2-1CD8-8FB6926C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" r="6" b="6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39C8B-331E-B2E7-9330-58C44357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THANK YOU </a:t>
            </a:r>
          </a:p>
        </p:txBody>
      </p:sp>
    </p:spTree>
    <p:extLst>
      <p:ext uri="{BB962C8B-B14F-4D97-AF65-F5344CB8AC3E}">
        <p14:creationId xmlns:p14="http://schemas.microsoft.com/office/powerpoint/2010/main" val="285768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5E42-4E99-4C9E-651F-5FE14780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7A3E-E44D-A4BB-D799-B6D90661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+mj-lt"/>
                <a:cs typeface="+mj-lt"/>
              </a:rPr>
              <a:t>Register File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4B69-E4F9-76A7-34A5-102000C8C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Consolas"/>
                <a:ea typeface="Calibri"/>
                <a:cs typeface="Calibri"/>
              </a:rPr>
              <a:t>Simulates the actual 32 registers in MIPS hardware.</a:t>
            </a:r>
          </a:p>
          <a:p>
            <a:pPr marL="0" indent="0">
              <a:buNone/>
            </a:pPr>
            <a:r>
              <a:rPr lang="en-US">
                <a:latin typeface="Consolas"/>
                <a:ea typeface="+mn-lt"/>
                <a:cs typeface="+mn-lt"/>
              </a:rPr>
              <a:t>Key Features:</a:t>
            </a:r>
          </a:p>
          <a:p>
            <a:r>
              <a:rPr lang="en-US">
                <a:latin typeface="Consolas"/>
                <a:ea typeface="+mn-lt"/>
                <a:cs typeface="+mn-lt"/>
              </a:rPr>
              <a:t>32 registers</a:t>
            </a:r>
            <a:endParaRPr lang="en-US">
              <a:latin typeface="Consolas"/>
              <a:ea typeface="Calibri"/>
              <a:cs typeface="Calibri"/>
            </a:endParaRPr>
          </a:p>
          <a:p>
            <a:r>
              <a:rPr lang="en-US">
                <a:latin typeface="Consolas"/>
                <a:ea typeface="+mn-lt"/>
                <a:cs typeface="+mn-lt"/>
              </a:rPr>
              <a:t>Register 0 is always 0</a:t>
            </a:r>
          </a:p>
          <a:p>
            <a:r>
              <a:rPr lang="en-US">
                <a:latin typeface="Consolas"/>
                <a:ea typeface="Calibri"/>
                <a:cs typeface="Calibri"/>
              </a:rPr>
              <a:t>Supports safe read() and write() operations</a:t>
            </a:r>
            <a:endParaRPr lang="en-US"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DA58B-0458-4EF3-B044-6F56914D9361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5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7AC96-0A0B-F82E-7AE2-01685D2B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45D1-904F-2B57-2DD6-94480FD7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+mj-lt"/>
                <a:cs typeface="+mj-lt"/>
              </a:rPr>
              <a:t>Register File</a:t>
            </a:r>
            <a:endParaRPr lang="en-US">
              <a:latin typeface="Consolas"/>
            </a:endParaRPr>
          </a:p>
        </p:txBody>
      </p:sp>
      <p:pic>
        <p:nvPicPr>
          <p:cNvPr id="4" name="Content Placeholder 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8E83506D-2F6F-FFAD-7F4C-17CF546B9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48" y="1216309"/>
            <a:ext cx="5392423" cy="4905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51F11-DD0D-0FFE-CF49-5112C914103D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F62F5-ECE9-0EEE-BC46-426654F5B356}"/>
              </a:ext>
            </a:extLst>
          </p:cNvPr>
          <p:cNvSpPr txBox="1"/>
          <p:nvPr/>
        </p:nvSpPr>
        <p:spPr>
          <a:xfrm>
            <a:off x="5881679" y="1210558"/>
            <a:ext cx="281520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latin typeface="Consolas"/>
                <a:ea typeface="Calibri"/>
                <a:cs typeface="Calibri"/>
              </a:rPr>
              <a:t>Represents the 32 MIPS registers (32-bit each).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Consolas"/>
                <a:ea typeface="Calibri"/>
                <a:cs typeface="Calibri"/>
              </a:rPr>
              <a:t>Includes read/write operations.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Consolas"/>
                <a:ea typeface="Calibri"/>
                <a:cs typeface="Calibri"/>
              </a:rPr>
              <a:t>Ensures $zero cannot be modified.</a:t>
            </a:r>
          </a:p>
        </p:txBody>
      </p:sp>
    </p:spTree>
    <p:extLst>
      <p:ext uri="{BB962C8B-B14F-4D97-AF65-F5344CB8AC3E}">
        <p14:creationId xmlns:p14="http://schemas.microsoft.com/office/powerpoint/2010/main" val="129096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2524-5801-A9BC-573A-941F2991E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512C-2866-D156-7F89-E340AE02D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+mj-lt"/>
                <a:cs typeface="+mj-lt"/>
              </a:rPr>
              <a:t>Memory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DF96-C8AE-F355-C423-CF2DDF8C3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Consolas"/>
                <a:ea typeface="Calibri"/>
                <a:cs typeface="Calibri"/>
              </a:rPr>
              <a:t>Simulates word-addressable main memory for loads/stores</a:t>
            </a:r>
          </a:p>
          <a:p>
            <a:pPr marL="0" indent="0">
              <a:buNone/>
            </a:pPr>
            <a:r>
              <a:rPr lang="en-US">
                <a:latin typeface="Consolas"/>
                <a:ea typeface="+mn-lt"/>
                <a:cs typeface="+mn-lt"/>
              </a:rPr>
              <a:t>Key Features:</a:t>
            </a:r>
          </a:p>
          <a:p>
            <a:r>
              <a:rPr lang="en-US" err="1">
                <a:latin typeface="Consolas"/>
                <a:ea typeface="Calibri"/>
                <a:cs typeface="Calibri"/>
              </a:rPr>
              <a:t>LoadWord</a:t>
            </a:r>
            <a:r>
              <a:rPr lang="en-US">
                <a:latin typeface="Consolas"/>
                <a:ea typeface="Calibri"/>
                <a:cs typeface="Calibri"/>
              </a:rPr>
              <a:t>() and </a:t>
            </a:r>
            <a:r>
              <a:rPr lang="en-US" err="1">
                <a:latin typeface="Consolas"/>
                <a:ea typeface="Calibri"/>
                <a:cs typeface="Calibri"/>
              </a:rPr>
              <a:t>StoreWord</a:t>
            </a:r>
            <a:r>
              <a:rPr lang="en-US">
                <a:latin typeface="Consolas"/>
                <a:ea typeface="Calibri"/>
                <a:cs typeface="Calibri"/>
              </a:rPr>
              <a:t>() operations</a:t>
            </a:r>
          </a:p>
          <a:p>
            <a:r>
              <a:rPr lang="en-US">
                <a:latin typeface="Consolas"/>
                <a:ea typeface="+mn-lt"/>
                <a:cs typeface="+mn-lt"/>
              </a:rPr>
              <a:t>Bounds checking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D573A-B9DA-1990-5D1B-123563E9C1FC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2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E6131-259F-964E-E4BA-EDFDF5B9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6F30-FB34-D9B3-FBD7-6DF8F8FE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  <a:ea typeface="+mj-lt"/>
                <a:cs typeface="+mj-lt"/>
              </a:rPr>
              <a:t>Memory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A75FB-CF3E-B20D-36F1-C7EB139D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756" y="1172897"/>
            <a:ext cx="3815751" cy="4525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latin typeface="Consolas"/>
                <a:ea typeface="Calibri"/>
                <a:cs typeface="Calibri"/>
              </a:rPr>
              <a:t>Creates dynamically resizable array of 32-bit words.</a:t>
            </a:r>
          </a:p>
          <a:p>
            <a:pPr marL="0" indent="0">
              <a:buNone/>
            </a:pPr>
            <a:r>
              <a:rPr lang="en-US" sz="2000">
                <a:latin typeface="Consolas"/>
                <a:ea typeface="Calibri"/>
                <a:cs typeface="Calibri"/>
              </a:rPr>
              <a:t>Constructor initializes all memory to 0. Allocates size words of memory.</a:t>
            </a:r>
          </a:p>
          <a:p>
            <a:pPr marL="0" indent="0">
              <a:buNone/>
            </a:pPr>
            <a:endParaRPr lang="en-US" sz="20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latin typeface="Consolas"/>
                <a:ea typeface="Calibri"/>
                <a:cs typeface="Calibri"/>
              </a:rPr>
              <a:t>Convert byte address to words. (Memory stores words)</a:t>
            </a:r>
          </a:p>
          <a:p>
            <a:pPr marL="0" indent="0">
              <a:buNone/>
            </a:pPr>
            <a:r>
              <a:rPr lang="en-US" sz="2000">
                <a:latin typeface="Consolas"/>
                <a:ea typeface="Calibri"/>
                <a:cs typeface="Calibri"/>
              </a:rPr>
              <a:t>Checks if index is valid.</a:t>
            </a:r>
          </a:p>
          <a:p>
            <a:pPr marL="0" indent="0">
              <a:buNone/>
            </a:pPr>
            <a:endParaRPr lang="en-US" sz="200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latin typeface="Consolas"/>
                <a:ea typeface="Calibri"/>
                <a:cs typeface="Calibri"/>
              </a:rPr>
              <a:t>Reads from mem if LOAD</a:t>
            </a:r>
          </a:p>
          <a:p>
            <a:pPr marL="0" indent="0">
              <a:buNone/>
            </a:pPr>
            <a:r>
              <a:rPr lang="en-US" sz="2000">
                <a:latin typeface="Consolas"/>
                <a:ea typeface="Calibri"/>
                <a:cs typeface="Calibri"/>
              </a:rPr>
              <a:t>Writes to mem if STORE</a:t>
            </a: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28783-23B6-ED29-0728-6E5004B538D2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  <p:pic>
        <p:nvPicPr>
          <p:cNvPr id="4" name="Picture 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292D0FA2-1765-DCEA-0863-669DFF32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" y="1178943"/>
            <a:ext cx="5325000" cy="4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0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8B298-79F1-6E8E-4E18-E6BFCFAC3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657E-F786-ABEA-0C25-DC68B181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onsolas"/>
                <a:ea typeface="+mj-lt"/>
                <a:cs typeface="+mj-lt"/>
              </a:rPr>
              <a:t>ALU (Arithmetic Logic Unit)</a:t>
            </a:r>
            <a:endParaRPr lang="en-US">
              <a:latin typeface="Consola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5846-57E0-343A-15F9-1E2F76DFF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>
                <a:latin typeface="Consolas"/>
                <a:ea typeface="Calibri"/>
                <a:cs typeface="Calibri"/>
              </a:rPr>
              <a:t>Simulates the ALU in the EX stage</a:t>
            </a:r>
          </a:p>
          <a:p>
            <a:pPr marL="0" indent="0">
              <a:buNone/>
            </a:pPr>
            <a:r>
              <a:rPr lang="en-US" sz="2800">
                <a:latin typeface="Consolas"/>
                <a:ea typeface="+mn-lt"/>
                <a:cs typeface="+mn-lt"/>
              </a:rPr>
              <a:t>Supports:</a:t>
            </a:r>
          </a:p>
          <a:p>
            <a:r>
              <a:rPr lang="en-US" sz="2800">
                <a:latin typeface="Consolas"/>
                <a:ea typeface="Calibri"/>
                <a:cs typeface="Calibri"/>
              </a:rPr>
              <a:t>ADD, ADDI, SUB</a:t>
            </a:r>
          </a:p>
          <a:p>
            <a:r>
              <a:rPr lang="en-US" sz="2800">
                <a:latin typeface="Consolas"/>
                <a:ea typeface="Calibri"/>
                <a:cs typeface="Calibri"/>
              </a:rPr>
              <a:t>MUL</a:t>
            </a:r>
          </a:p>
          <a:p>
            <a:r>
              <a:rPr lang="en-US" sz="2800">
                <a:latin typeface="Consolas"/>
                <a:ea typeface="Calibri"/>
                <a:cs typeface="Calibri"/>
              </a:rPr>
              <a:t>AND, OR</a:t>
            </a:r>
          </a:p>
          <a:p>
            <a:r>
              <a:rPr lang="en-US" sz="2800">
                <a:latin typeface="Consolas"/>
                <a:ea typeface="Calibri"/>
                <a:cs typeface="Calibri"/>
              </a:rPr>
              <a:t>SLL, SRL</a:t>
            </a:r>
          </a:p>
          <a:p>
            <a:r>
              <a:rPr lang="en-US" sz="2800">
                <a:latin typeface="Consolas"/>
                <a:ea typeface="Calibri"/>
                <a:cs typeface="Calibri"/>
              </a:rPr>
              <a:t>Comparison for BEQ (handled in pipeline logic)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63372-0A91-3D03-1BEA-E22E414DF6DD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5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A9275-BE11-666F-F189-C143149B5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C629A-60E2-C0FD-F294-EB716316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latin typeface="Consolas"/>
                <a:ea typeface="+mj-lt"/>
                <a:cs typeface="+mj-lt"/>
              </a:rPr>
              <a:t>ALU (Arithmetic Logic Unit)</a:t>
            </a:r>
            <a:endParaRPr lang="en-US" sz="4000"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EBAFE-AE35-80E3-CB47-BF9181CB956D}"/>
              </a:ext>
            </a:extLst>
          </p:cNvPr>
          <p:cNvSpPr txBox="1"/>
          <p:nvPr/>
        </p:nvSpPr>
        <p:spPr>
          <a:xfrm>
            <a:off x="86672" y="6413801"/>
            <a:ext cx="151894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Chazon</a:t>
            </a:r>
            <a:r>
              <a:rPr lang="en-US">
                <a:ea typeface="Calibri"/>
                <a:cs typeface="Calibri"/>
              </a:rPr>
              <a:t> M.</a:t>
            </a:r>
            <a:endParaRPr lang="en-US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8FEB0FE-7BFE-0689-CEE4-636AC515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58" y="1207607"/>
            <a:ext cx="5819673" cy="3734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250B46-1C39-671C-A2DA-80EE27BBBC12}"/>
              </a:ext>
            </a:extLst>
          </p:cNvPr>
          <p:cNvSpPr txBox="1"/>
          <p:nvPr/>
        </p:nvSpPr>
        <p:spPr>
          <a:xfrm>
            <a:off x="471331" y="4951685"/>
            <a:ext cx="821374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nsolas"/>
                <a:ea typeface="Calibri"/>
                <a:cs typeface="Calibri"/>
              </a:rPr>
              <a:t>Static Cast to ensure it zero-fills. SRL defaults to sign extend for signed numbers. Casting to uint32_t forces logical behavior. SLL behaves identically for signed and unsigned types.</a:t>
            </a:r>
          </a:p>
        </p:txBody>
      </p:sp>
    </p:spTree>
    <p:extLst>
      <p:ext uri="{BB962C8B-B14F-4D97-AF65-F5344CB8AC3E}">
        <p14:creationId xmlns:p14="http://schemas.microsoft.com/office/powerpoint/2010/main" val="179636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MIPS Project Overview</vt:lpstr>
      <vt:lpstr>Core Data Structures &amp; Utilities</vt:lpstr>
      <vt:lpstr>Data Structures Overview</vt:lpstr>
      <vt:lpstr>Register File</vt:lpstr>
      <vt:lpstr>Register File</vt:lpstr>
      <vt:lpstr>Memory</vt:lpstr>
      <vt:lpstr>Memory</vt:lpstr>
      <vt:lpstr>ALU (Arithmetic Logic Unit)</vt:lpstr>
      <vt:lpstr>ALU (Arithmetic Logic Unit)</vt:lpstr>
      <vt:lpstr>Utility Functions</vt:lpstr>
      <vt:lpstr>Utility Functions</vt:lpstr>
      <vt:lpstr>Utility Functions</vt:lpstr>
      <vt:lpstr>Instruction Parser &amp; Decoder</vt:lpstr>
      <vt:lpstr>MIPS Instruction Format</vt:lpstr>
      <vt:lpstr>Cleaning The Input </vt:lpstr>
      <vt:lpstr>Extracting Instruction Name</vt:lpstr>
      <vt:lpstr>Instruction Types </vt:lpstr>
      <vt:lpstr>Handling Flexible Input Format </vt:lpstr>
      <vt:lpstr>Bug Fix </vt:lpstr>
      <vt:lpstr>Pipeline Simulation Logic</vt:lpstr>
      <vt:lpstr>Core Data Structures</vt:lpstr>
      <vt:lpstr>Pipeline Flow</vt:lpstr>
      <vt:lpstr>Hazard Handling &amp; Fixes Implemented</vt:lpstr>
      <vt:lpstr>Output &amp; Debug Modules</vt:lpstr>
      <vt:lpstr>PowerPoint Presentation</vt:lpstr>
      <vt:lpstr>PowerPoint Presentation</vt:lpstr>
      <vt:lpstr>mips_ir.hpp - Defining the Instruction Format </vt:lpstr>
      <vt:lpstr>PowerPoint Presentation</vt:lpstr>
      <vt:lpstr>Main</vt:lpstr>
      <vt:lpstr>PowerPoint Presentation</vt:lpstr>
      <vt:lpstr>Bug 2</vt:lpstr>
      <vt:lpstr>THANK YOU 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104</cp:revision>
  <dcterms:created xsi:type="dcterms:W3CDTF">2013-01-27T09:14:16Z</dcterms:created>
  <dcterms:modified xsi:type="dcterms:W3CDTF">2025-12-01T23:26:05Z</dcterms:modified>
  <cp:category/>
</cp:coreProperties>
</file>